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98"/>
  </p:notesMasterIdLst>
  <p:handoutMasterIdLst>
    <p:handoutMasterId r:id="rId99"/>
  </p:handoutMasterIdLst>
  <p:sldIdLst>
    <p:sldId id="337" r:id="rId3"/>
    <p:sldId id="323" r:id="rId4"/>
    <p:sldId id="339" r:id="rId5"/>
    <p:sldId id="338" r:id="rId6"/>
    <p:sldId id="325" r:id="rId7"/>
    <p:sldId id="321" r:id="rId8"/>
    <p:sldId id="326" r:id="rId9"/>
    <p:sldId id="332" r:id="rId10"/>
    <p:sldId id="341" r:id="rId11"/>
    <p:sldId id="342" r:id="rId12"/>
    <p:sldId id="343" r:id="rId13"/>
    <p:sldId id="344" r:id="rId14"/>
    <p:sldId id="333" r:id="rId15"/>
    <p:sldId id="345" r:id="rId16"/>
    <p:sldId id="346" r:id="rId17"/>
    <p:sldId id="347" r:id="rId18"/>
    <p:sldId id="348" r:id="rId19"/>
    <p:sldId id="330" r:id="rId20"/>
    <p:sldId id="349" r:id="rId21"/>
    <p:sldId id="350" r:id="rId22"/>
    <p:sldId id="351" r:id="rId23"/>
    <p:sldId id="406" r:id="rId24"/>
    <p:sldId id="405" r:id="rId25"/>
    <p:sldId id="381" r:id="rId26"/>
    <p:sldId id="410" r:id="rId27"/>
    <p:sldId id="411" r:id="rId28"/>
    <p:sldId id="412" r:id="rId29"/>
    <p:sldId id="407" r:id="rId30"/>
    <p:sldId id="408" r:id="rId31"/>
    <p:sldId id="409" r:id="rId32"/>
    <p:sldId id="382" r:id="rId33"/>
    <p:sldId id="383" r:id="rId34"/>
    <p:sldId id="384" r:id="rId35"/>
    <p:sldId id="385" r:id="rId36"/>
    <p:sldId id="386" r:id="rId37"/>
    <p:sldId id="387" r:id="rId38"/>
    <p:sldId id="388" r:id="rId39"/>
    <p:sldId id="389" r:id="rId40"/>
    <p:sldId id="390" r:id="rId41"/>
    <p:sldId id="391" r:id="rId42"/>
    <p:sldId id="331" r:id="rId43"/>
    <p:sldId id="352" r:id="rId44"/>
    <p:sldId id="353" r:id="rId45"/>
    <p:sldId id="354" r:id="rId46"/>
    <p:sldId id="334" r:id="rId47"/>
    <p:sldId id="355" r:id="rId48"/>
    <p:sldId id="392" r:id="rId49"/>
    <p:sldId id="394" r:id="rId50"/>
    <p:sldId id="395" r:id="rId51"/>
    <p:sldId id="396" r:id="rId52"/>
    <p:sldId id="397" r:id="rId53"/>
    <p:sldId id="398" r:id="rId54"/>
    <p:sldId id="399" r:id="rId55"/>
    <p:sldId id="400" r:id="rId56"/>
    <p:sldId id="413" r:id="rId57"/>
    <p:sldId id="414" r:id="rId58"/>
    <p:sldId id="417" r:id="rId59"/>
    <p:sldId id="418" r:id="rId60"/>
    <p:sldId id="419" r:id="rId61"/>
    <p:sldId id="420" r:id="rId62"/>
    <p:sldId id="421" r:id="rId63"/>
    <p:sldId id="422" r:id="rId64"/>
    <p:sldId id="423" r:id="rId65"/>
    <p:sldId id="424" r:id="rId66"/>
    <p:sldId id="425" r:id="rId67"/>
    <p:sldId id="426" r:id="rId68"/>
    <p:sldId id="427" r:id="rId69"/>
    <p:sldId id="402" r:id="rId70"/>
    <p:sldId id="403" r:id="rId71"/>
    <p:sldId id="404" r:id="rId72"/>
    <p:sldId id="393" r:id="rId73"/>
    <p:sldId id="357" r:id="rId74"/>
    <p:sldId id="358" r:id="rId75"/>
    <p:sldId id="359" r:id="rId76"/>
    <p:sldId id="360" r:id="rId77"/>
    <p:sldId id="361" r:id="rId78"/>
    <p:sldId id="362" r:id="rId79"/>
    <p:sldId id="283" r:id="rId80"/>
    <p:sldId id="316" r:id="rId81"/>
    <p:sldId id="363" r:id="rId82"/>
    <p:sldId id="364" r:id="rId83"/>
    <p:sldId id="365" r:id="rId84"/>
    <p:sldId id="327" r:id="rId85"/>
    <p:sldId id="366" r:id="rId86"/>
    <p:sldId id="367" r:id="rId87"/>
    <p:sldId id="368" r:id="rId88"/>
    <p:sldId id="369" r:id="rId89"/>
    <p:sldId id="370" r:id="rId90"/>
    <p:sldId id="320" r:id="rId91"/>
    <p:sldId id="372" r:id="rId92"/>
    <p:sldId id="373" r:id="rId93"/>
    <p:sldId id="374" r:id="rId94"/>
    <p:sldId id="375" r:id="rId95"/>
    <p:sldId id="318" r:id="rId96"/>
    <p:sldId id="376" r:id="rId97"/>
  </p:sldIdLst>
  <p:sldSz cx="9144000" cy="5143500" type="screen16x9"/>
  <p:notesSz cx="6858000" cy="9144000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7799"/>
    <a:srgbClr val="4782A7"/>
    <a:srgbClr val="508EB4"/>
    <a:srgbClr val="5E97BA"/>
    <a:srgbClr val="009900"/>
    <a:srgbClr val="FF3300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05" d="100"/>
          <a:sy n="205" d="100"/>
        </p:scale>
        <p:origin x="-408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presProps" Target="presProps.xml"/><Relationship Id="rId102" Type="http://schemas.openxmlformats.org/officeDocument/2006/relationships/viewProps" Target="viewProps.xml"/><Relationship Id="rId103" Type="http://schemas.openxmlformats.org/officeDocument/2006/relationships/theme" Target="theme/theme1.xml"/><Relationship Id="rId10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slide" Target="slides/slide92.xml"/><Relationship Id="rId95" Type="http://schemas.openxmlformats.org/officeDocument/2006/relationships/slide" Target="slides/slide93.xml"/><Relationship Id="rId96" Type="http://schemas.openxmlformats.org/officeDocument/2006/relationships/slide" Target="slides/slide94.xml"/><Relationship Id="rId97" Type="http://schemas.openxmlformats.org/officeDocument/2006/relationships/slide" Target="slides/slide95.xml"/><Relationship Id="rId98" Type="http://schemas.openxmlformats.org/officeDocument/2006/relationships/notesMaster" Target="notesMasters/notesMaster1.xml"/><Relationship Id="rId99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100" Type="http://schemas.openxmlformats.org/officeDocument/2006/relationships/printerSettings" Target="printerSettings/printerSettings1.bin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241E2DB-4812-FE43-A0D5-1569971C5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59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C4B89-9D71-5E45-BEB0-2ED0ECD4D96F}" type="datetimeFigureOut">
              <a:rPr lang="en-US" smtClean="0"/>
              <a:t>5/31/14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F1B98-3829-C649-9B35-F13E729D0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9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F1B98-3829-C649-9B35-F13E729D00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83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F1B98-3829-C649-9B35-F13E729D00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25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F1B98-3829-C649-9B35-F13E729D00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2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F1B98-3829-C649-9B35-F13E729D00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76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F1B98-3829-C649-9B35-F13E729D00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92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F1B98-3829-C649-9B35-F13E729D00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98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F1B98-3829-C649-9B35-F13E729D00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6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F1B98-3829-C649-9B35-F13E729D00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40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F1B98-3829-C649-9B35-F13E729D00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9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F1B98-3829-C649-9B35-F13E729D00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16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F1B98-3829-C649-9B35-F13E729D00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63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F1B98-3829-C649-9B35-F13E729D00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324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F1B98-3829-C649-9B35-F13E729D00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583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F1B98-3829-C649-9B35-F13E729D00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947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F1B98-3829-C649-9B35-F13E729D00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03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F1B98-3829-C649-9B35-F13E729D00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832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09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09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0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F1B98-3829-C649-9B35-F13E729D00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3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F1B98-3829-C649-9B35-F13E729D00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32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F1B98-3829-C649-9B35-F13E729D00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46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F1B98-3829-C649-9B35-F13E729D00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84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F1B98-3829-C649-9B35-F13E729D00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78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F1B98-3829-C649-9B35-F13E729D00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F1B98-3829-C649-9B35-F13E729D00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67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F01B7-0FF1-2842-808E-7C4C8114501E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366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AD5AD-DAE8-1E43-8ED3-068F3F7B7E37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7522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E9C8F-7931-6145-ADDD-6374335C5FDE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6877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C4E3D-735C-AD49-9BEE-65064D25BF56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2749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40784-F67E-4146-9B6B-68A7C02FA0EF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6163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AD784-9539-B340-8AA9-1C896806DE9A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3303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060C4-6C80-6F4B-B9C8-E62F4D9058FA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6217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EAB5F-092F-174F-817C-2863526C7708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0838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B496E-5390-F44A-8E1A-0D6BABCC230B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08730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AE231-A1AD-2849-8A6D-282C511DF447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9484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16B29-86F1-044F-AF8E-024A57D56C47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4033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A8B12-7676-5D4F-A8AA-C1C8DEFF6263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90081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A2501-B522-A147-9C06-B903C90DE4F4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92150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3A876-334B-6A4D-BA4B-A5A61E08B905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2831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8AFD6-AB9A-DD4E-AF4F-886E1E7DFCB0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9366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4710C-9929-094E-B43B-F8D32ED8CEBB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135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44D97-885E-554D-80A0-7D99520D08E3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901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6C1F1-4EF4-A74E-802C-16AF716170E0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447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3E953-32EB-894D-A92A-CC1DA4463CFC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2376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6D03D-EDBD-B346-ADEF-059243DC2468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341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960CA-83D5-2949-8A6D-82151CB63FA9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61105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93601-BD54-664B-A365-91DBFB5225E4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2943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A447B-C640-2041-AA7A-367B5BFB18DA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726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P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PE"/>
              <a:t>Click to edit Master text styles</a:t>
            </a:r>
          </a:p>
          <a:p>
            <a:pPr lvl="1"/>
            <a:r>
              <a:rPr lang="es-PE"/>
              <a:t>Second level</a:t>
            </a:r>
          </a:p>
          <a:p>
            <a:pPr lvl="2"/>
            <a:r>
              <a:rPr lang="es-PE"/>
              <a:t>Third level</a:t>
            </a:r>
          </a:p>
          <a:p>
            <a:pPr lvl="3"/>
            <a:r>
              <a:rPr lang="es-PE"/>
              <a:t>Fourth level</a:t>
            </a:r>
          </a:p>
          <a:p>
            <a:pPr lvl="4"/>
            <a:r>
              <a:rPr lang="es-P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0C5C908-35DF-B141-A62E-AACCDED7A50F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PE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PE"/>
              <a:t>Click to edit Master text styles</a:t>
            </a:r>
          </a:p>
          <a:p>
            <a:pPr lvl="1"/>
            <a:r>
              <a:rPr lang="es-PE"/>
              <a:t>Second level</a:t>
            </a:r>
          </a:p>
          <a:p>
            <a:pPr lvl="2"/>
            <a:r>
              <a:rPr lang="es-PE"/>
              <a:t>Third level</a:t>
            </a:r>
          </a:p>
          <a:p>
            <a:pPr lvl="3"/>
            <a:r>
              <a:rPr lang="es-PE"/>
              <a:t>Fourth level</a:t>
            </a:r>
          </a:p>
          <a:p>
            <a:pPr lvl="4"/>
            <a:r>
              <a:rPr lang="es-P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57257F14-6727-434E-8075-859F156620CA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b="1472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33350"/>
            <a:ext cx="7924800" cy="4876800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es-PE" sz="1400" dirty="0" smtClean="0">
              <a:solidFill>
                <a:schemeClr val="tx1"/>
              </a:solidFill>
              <a:latin typeface="Palatino Linotype" charset="0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733550"/>
            <a:ext cx="7620000" cy="3124200"/>
          </a:xfrm>
          <a:prstGeom prst="rect">
            <a:avLst/>
          </a:prstGeom>
          <a:solidFill>
            <a:srgbClr val="073A7D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07975"/>
            <a:ext cx="7620000" cy="1162050"/>
          </a:xfrm>
          <a:prstGeom prst="rect">
            <a:avLst/>
          </a:prstGeom>
          <a:solidFill>
            <a:srgbClr val="073A7D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algn="ctr">
              <a:defRPr/>
            </a:pPr>
            <a:endParaRPr lang="en-US" sz="66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2094334"/>
            <a:ext cx="7772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PE" sz="66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El </a:t>
            </a:r>
            <a:r>
              <a:rPr lang="es-PE" sz="66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modo</a:t>
            </a:r>
          </a:p>
          <a:p>
            <a:pPr eaLnBrk="1" hangingPunct="1">
              <a:defRPr/>
            </a:pPr>
            <a:r>
              <a:rPr lang="es-PE" sz="96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subjuntivo</a:t>
            </a:r>
            <a:endParaRPr lang="es-PE" sz="9600" dirty="0">
              <a:solidFill>
                <a:srgbClr val="FFFFFF"/>
              </a:solidFill>
              <a:effectLst>
                <a:glow rad="63500">
                  <a:srgbClr val="000000">
                    <a:alpha val="75000"/>
                  </a:srgbClr>
                </a:glow>
              </a:effectLst>
              <a:latin typeface="Palatino Linotype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1595" y="244554"/>
            <a:ext cx="71008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PE" sz="64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Griego </a:t>
            </a:r>
            <a:r>
              <a:rPr lang="es-PE" sz="64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: </a:t>
            </a:r>
            <a:r>
              <a:rPr lang="es-PE" sz="64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Lección 12</a:t>
            </a:r>
            <a:endParaRPr lang="en-US" sz="64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645460"/>
              </p:ext>
            </p:extLst>
          </p:nvPr>
        </p:nvGraphicFramePr>
        <p:xfrm>
          <a:off x="228600" y="114300"/>
          <a:ext cx="8763000" cy="3303588"/>
        </p:xfrm>
        <a:graphic>
          <a:graphicData uri="http://schemas.openxmlformats.org/drawingml/2006/table">
            <a:tbl>
              <a:tblPr/>
              <a:tblGrid>
                <a:gridCol w="411163"/>
                <a:gridCol w="1257300"/>
                <a:gridCol w="1912937"/>
                <a:gridCol w="1600200"/>
                <a:gridCol w="1676400"/>
                <a:gridCol w="1905000"/>
              </a:tblGrid>
              <a:tr h="285774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Presente A</a:t>
                      </a:r>
                    </a:p>
                  </a:txBody>
                  <a:tcPr marT="34289" marB="3428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Traducción</a:t>
                      </a:r>
                    </a:p>
                  </a:txBody>
                  <a:tcPr marT="34289" marB="3428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Presente M/P</a:t>
                      </a:r>
                    </a:p>
                  </a:txBody>
                  <a:tcPr marT="34289" marB="3428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Traducción</a:t>
                      </a:r>
                    </a:p>
                  </a:txBody>
                  <a:tcPr marT="34289" marB="3428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69">
                <a:tc rowSpan="6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1s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,w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(yo) suelto</a:t>
                      </a: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2s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ei</a:t>
                      </a:r>
                      <a:r>
                        <a:rPr kumimoji="0" lang="es-MX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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 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  <a:sym typeface="Symbol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(tú) sueltas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3s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ei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  <a:sym typeface="Symbol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(él) suelta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1p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,omen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(nosotros)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soltamos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2p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,ete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(ustedes)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sueltan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3p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,ousi$n</a:t>
                      </a:r>
                      <a:r>
                        <a:rPr kumimoji="0" lang="pt-B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%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(ellos)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sueltan</a:t>
                      </a: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265" name="Text Box 57"/>
          <p:cNvSpPr txBox="1">
            <a:spLocks noChangeArrowheads="1"/>
          </p:cNvSpPr>
          <p:nvPr/>
        </p:nvSpPr>
        <p:spPr bwMode="auto">
          <a:xfrm rot="16200000" flipH="1">
            <a:off x="-575469" y="1718469"/>
            <a:ext cx="200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b="1">
                <a:solidFill>
                  <a:srgbClr val="FF0000"/>
                </a:solidFill>
                <a:cs typeface="+mn-cs"/>
              </a:rPr>
              <a:t>Indicativo</a:t>
            </a:r>
            <a:endParaRPr lang="en-US" sz="2000" b="1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561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631156"/>
              </p:ext>
            </p:extLst>
          </p:nvPr>
        </p:nvGraphicFramePr>
        <p:xfrm>
          <a:off x="228600" y="114300"/>
          <a:ext cx="8763000" cy="3303588"/>
        </p:xfrm>
        <a:graphic>
          <a:graphicData uri="http://schemas.openxmlformats.org/drawingml/2006/table">
            <a:tbl>
              <a:tblPr/>
              <a:tblGrid>
                <a:gridCol w="411163"/>
                <a:gridCol w="1257300"/>
                <a:gridCol w="1912937"/>
                <a:gridCol w="1600200"/>
                <a:gridCol w="1676400"/>
                <a:gridCol w="1905000"/>
              </a:tblGrid>
              <a:tr h="285774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Presente A</a:t>
                      </a:r>
                    </a:p>
                  </a:txBody>
                  <a:tcPr marT="34289" marB="3428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Traducción</a:t>
                      </a:r>
                    </a:p>
                  </a:txBody>
                  <a:tcPr marT="34289" marB="3428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Presente M/P</a:t>
                      </a:r>
                    </a:p>
                  </a:txBody>
                  <a:tcPr marT="34289" marB="3428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Traducción</a:t>
                      </a:r>
                    </a:p>
                  </a:txBody>
                  <a:tcPr marT="34289" marB="3428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69">
                <a:tc rowSpan="6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1s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,w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(yo) suelto</a:t>
                      </a: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,omai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2s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ei</a:t>
                      </a:r>
                      <a:r>
                        <a:rPr kumimoji="0" lang="es-MX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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 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  <a:sym typeface="Symbol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(tú) sueltas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,h|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3s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ei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  <a:sym typeface="Symbol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(él) suelta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,etai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1p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,omen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(nosotros)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soltamos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o,meqa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2p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,ete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(ustedes)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sueltan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,esqe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3p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,ousi$n</a:t>
                      </a:r>
                      <a:r>
                        <a:rPr kumimoji="0" lang="pt-B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%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(ellos)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sueltan</a:t>
                      </a: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,ontai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265" name="Text Box 57"/>
          <p:cNvSpPr txBox="1">
            <a:spLocks noChangeArrowheads="1"/>
          </p:cNvSpPr>
          <p:nvPr/>
        </p:nvSpPr>
        <p:spPr bwMode="auto">
          <a:xfrm rot="16200000" flipH="1">
            <a:off x="-575469" y="1718469"/>
            <a:ext cx="200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b="1">
                <a:solidFill>
                  <a:srgbClr val="FF0000"/>
                </a:solidFill>
                <a:cs typeface="+mn-cs"/>
              </a:rPr>
              <a:t>Indicativo</a:t>
            </a:r>
            <a:endParaRPr lang="en-US" sz="2000" b="1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054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0" name="Group 2"/>
          <p:cNvGraphicFramePr>
            <a:graphicFrameLocks noGrp="1"/>
          </p:cNvGraphicFramePr>
          <p:nvPr/>
        </p:nvGraphicFramePr>
        <p:xfrm>
          <a:off x="228600" y="114300"/>
          <a:ext cx="8763000" cy="3303588"/>
        </p:xfrm>
        <a:graphic>
          <a:graphicData uri="http://schemas.openxmlformats.org/drawingml/2006/table">
            <a:tbl>
              <a:tblPr/>
              <a:tblGrid>
                <a:gridCol w="411163"/>
                <a:gridCol w="1257300"/>
                <a:gridCol w="1912937"/>
                <a:gridCol w="1600200"/>
                <a:gridCol w="1676400"/>
                <a:gridCol w="1905000"/>
              </a:tblGrid>
              <a:tr h="285774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Presente A</a:t>
                      </a:r>
                    </a:p>
                  </a:txBody>
                  <a:tcPr marT="34289" marB="3428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Traducción</a:t>
                      </a:r>
                    </a:p>
                  </a:txBody>
                  <a:tcPr marT="34289" marB="3428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Presente M/P</a:t>
                      </a:r>
                    </a:p>
                  </a:txBody>
                  <a:tcPr marT="34289" marB="3428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Traducción</a:t>
                      </a:r>
                    </a:p>
                  </a:txBody>
                  <a:tcPr marT="34289" marB="3428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69">
                <a:tc rowSpan="6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1s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,w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(yo) suelto</a:t>
                      </a: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,omai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 suelto/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soy soltado</a:t>
                      </a: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2s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ei</a:t>
                      </a:r>
                      <a:r>
                        <a:rPr kumimoji="0" lang="es-MX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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 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  <a:sym typeface="Symbol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(tú) sueltas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,h|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 sueltas/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eres soltado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3s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ei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  <a:sym typeface="Symbol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(él) suelta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,etai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 suelta/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 soltado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1p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,omen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(nosotros)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soltamos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o,meqa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nos soltamos/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somos soltados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2p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,ete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(ustedes)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sueltan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,esqe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(uds.)</a:t>
                      </a: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se sueltan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son soltados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3p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,ousi$n</a:t>
                      </a:r>
                      <a:r>
                        <a:rPr kumimoji="0" lang="pt-B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%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(ellos)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sueltan</a:t>
                      </a: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,ontai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 sueltan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son soltados</a:t>
                      </a: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265" name="Text Box 57"/>
          <p:cNvSpPr txBox="1">
            <a:spLocks noChangeArrowheads="1"/>
          </p:cNvSpPr>
          <p:nvPr/>
        </p:nvSpPr>
        <p:spPr bwMode="auto">
          <a:xfrm rot="16200000" flipH="1">
            <a:off x="-575469" y="1718469"/>
            <a:ext cx="200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b="1">
                <a:solidFill>
                  <a:srgbClr val="FF0000"/>
                </a:solidFill>
                <a:cs typeface="+mn-cs"/>
              </a:rPr>
              <a:t>Indicativo</a:t>
            </a:r>
            <a:endParaRPr lang="en-US" sz="2000" b="1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694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619761"/>
              </p:ext>
            </p:extLst>
          </p:nvPr>
        </p:nvGraphicFramePr>
        <p:xfrm>
          <a:off x="228600" y="114300"/>
          <a:ext cx="8686800" cy="3486150"/>
        </p:xfrm>
        <a:graphic>
          <a:graphicData uri="http://schemas.openxmlformats.org/drawingml/2006/table">
            <a:tbl>
              <a:tblPr/>
              <a:tblGrid>
                <a:gridCol w="411163"/>
                <a:gridCol w="1257300"/>
                <a:gridCol w="1608137"/>
                <a:gridCol w="1828800"/>
                <a:gridCol w="1828800"/>
                <a:gridCol w="1752600"/>
              </a:tblGrid>
              <a:tr h="285750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Imperfecto A</a:t>
                      </a: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Traducción</a:t>
                      </a: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Imperfecto M/P</a:t>
                      </a: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Traducción</a:t>
                      </a: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0">
                <a:tc rowSpan="6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1p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2p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3p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5289" name="Text Box 57"/>
          <p:cNvSpPr txBox="1">
            <a:spLocks noChangeArrowheads="1"/>
          </p:cNvSpPr>
          <p:nvPr/>
        </p:nvSpPr>
        <p:spPr bwMode="auto">
          <a:xfrm rot="16200000" flipH="1">
            <a:off x="-575469" y="1718469"/>
            <a:ext cx="200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b="1">
                <a:solidFill>
                  <a:srgbClr val="FF0000"/>
                </a:solidFill>
                <a:cs typeface="+mn-cs"/>
              </a:rPr>
              <a:t>Indicativo</a:t>
            </a:r>
            <a:endParaRPr lang="en-US" sz="2000" b="1">
              <a:solidFill>
                <a:srgbClr val="FF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168641"/>
              </p:ext>
            </p:extLst>
          </p:nvPr>
        </p:nvGraphicFramePr>
        <p:xfrm>
          <a:off x="228600" y="114300"/>
          <a:ext cx="8686800" cy="3486150"/>
        </p:xfrm>
        <a:graphic>
          <a:graphicData uri="http://schemas.openxmlformats.org/drawingml/2006/table">
            <a:tbl>
              <a:tblPr/>
              <a:tblGrid>
                <a:gridCol w="411163"/>
                <a:gridCol w="1257300"/>
                <a:gridCol w="1608137"/>
                <a:gridCol w="1828800"/>
                <a:gridCol w="1828800"/>
                <a:gridCol w="1752600"/>
              </a:tblGrid>
              <a:tr h="285750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Imperfecto A</a:t>
                      </a: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Traducción</a:t>
                      </a: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Imperfecto M/P</a:t>
                      </a: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Traducción</a:t>
                      </a: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0">
                <a:tc rowSpan="6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ej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e$n</a:t>
                      </a:r>
                      <a:r>
                        <a:rPr kumimoji="0" lang="pt-B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%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1p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,omen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2p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,ete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3p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on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5289" name="Text Box 57"/>
          <p:cNvSpPr txBox="1">
            <a:spLocks noChangeArrowheads="1"/>
          </p:cNvSpPr>
          <p:nvPr/>
        </p:nvSpPr>
        <p:spPr bwMode="auto">
          <a:xfrm rot="16200000" flipH="1">
            <a:off x="-575469" y="1718469"/>
            <a:ext cx="200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b="1">
                <a:solidFill>
                  <a:srgbClr val="FF0000"/>
                </a:solidFill>
                <a:cs typeface="+mn-cs"/>
              </a:rPr>
              <a:t>Indicativo</a:t>
            </a:r>
            <a:endParaRPr lang="en-US" sz="2000" b="1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834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328079"/>
              </p:ext>
            </p:extLst>
          </p:nvPr>
        </p:nvGraphicFramePr>
        <p:xfrm>
          <a:off x="228600" y="114300"/>
          <a:ext cx="8686800" cy="3486150"/>
        </p:xfrm>
        <a:graphic>
          <a:graphicData uri="http://schemas.openxmlformats.org/drawingml/2006/table">
            <a:tbl>
              <a:tblPr/>
              <a:tblGrid>
                <a:gridCol w="411163"/>
                <a:gridCol w="1257300"/>
                <a:gridCol w="1608137"/>
                <a:gridCol w="1828800"/>
                <a:gridCol w="1828800"/>
                <a:gridCol w="1752600"/>
              </a:tblGrid>
              <a:tr h="285750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Imperfecto A</a:t>
                      </a: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Traducción</a:t>
                      </a: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Imperfecto M/P</a:t>
                      </a: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Traducción</a:t>
                      </a: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0">
                <a:tc rowSpan="6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(yo) soltaba</a:t>
                      </a: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ej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(tú) soltabas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e$n</a:t>
                      </a:r>
                      <a:r>
                        <a:rPr kumimoji="0" lang="pt-B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%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(él) soltaba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1p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,omen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(nosotros)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soltábamos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2p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,ete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(ustedes)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soltaban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3p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on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(ellos)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soltaban</a:t>
                      </a: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5289" name="Text Box 57"/>
          <p:cNvSpPr txBox="1">
            <a:spLocks noChangeArrowheads="1"/>
          </p:cNvSpPr>
          <p:nvPr/>
        </p:nvSpPr>
        <p:spPr bwMode="auto">
          <a:xfrm rot="16200000" flipH="1">
            <a:off x="-575469" y="1718469"/>
            <a:ext cx="200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b="1">
                <a:solidFill>
                  <a:srgbClr val="FF0000"/>
                </a:solidFill>
                <a:cs typeface="+mn-cs"/>
              </a:rPr>
              <a:t>Indicativo</a:t>
            </a:r>
            <a:endParaRPr lang="en-US" sz="2000" b="1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34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218884"/>
              </p:ext>
            </p:extLst>
          </p:nvPr>
        </p:nvGraphicFramePr>
        <p:xfrm>
          <a:off x="228600" y="114300"/>
          <a:ext cx="8686800" cy="3486150"/>
        </p:xfrm>
        <a:graphic>
          <a:graphicData uri="http://schemas.openxmlformats.org/drawingml/2006/table">
            <a:tbl>
              <a:tblPr/>
              <a:tblGrid>
                <a:gridCol w="411163"/>
                <a:gridCol w="1257300"/>
                <a:gridCol w="1608137"/>
                <a:gridCol w="1828800"/>
                <a:gridCol w="1828800"/>
                <a:gridCol w="1752600"/>
              </a:tblGrid>
              <a:tr h="285750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Imperfecto A</a:t>
                      </a: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Traducción</a:t>
                      </a: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Imperfecto M/P</a:t>
                      </a: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Traducción</a:t>
                      </a: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0">
                <a:tc rowSpan="6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(yo) soltaba</a:t>
                      </a: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o,mhn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ej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(tú) soltabas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,ou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e$n</a:t>
                      </a:r>
                      <a:r>
                        <a:rPr kumimoji="0" lang="pt-B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%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(él) soltaba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,eto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1p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,omen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(nosotros)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soltábamos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o,meqa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2p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,ete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(ustedes)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soltaban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,esqe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3p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on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(ellos)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soltaban</a:t>
                      </a: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,onto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5289" name="Text Box 57"/>
          <p:cNvSpPr txBox="1">
            <a:spLocks noChangeArrowheads="1"/>
          </p:cNvSpPr>
          <p:nvPr/>
        </p:nvSpPr>
        <p:spPr bwMode="auto">
          <a:xfrm rot="16200000" flipH="1">
            <a:off x="-575469" y="1718469"/>
            <a:ext cx="200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b="1">
                <a:solidFill>
                  <a:srgbClr val="FF0000"/>
                </a:solidFill>
                <a:cs typeface="+mn-cs"/>
              </a:rPr>
              <a:t>Indicativo</a:t>
            </a:r>
            <a:endParaRPr lang="en-US" sz="2000" b="1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184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4" name="Group 2"/>
          <p:cNvGraphicFramePr>
            <a:graphicFrameLocks noGrp="1"/>
          </p:cNvGraphicFramePr>
          <p:nvPr/>
        </p:nvGraphicFramePr>
        <p:xfrm>
          <a:off x="228600" y="114300"/>
          <a:ext cx="8686800" cy="3486150"/>
        </p:xfrm>
        <a:graphic>
          <a:graphicData uri="http://schemas.openxmlformats.org/drawingml/2006/table">
            <a:tbl>
              <a:tblPr/>
              <a:tblGrid>
                <a:gridCol w="411163"/>
                <a:gridCol w="1257300"/>
                <a:gridCol w="1608137"/>
                <a:gridCol w="1828800"/>
                <a:gridCol w="1828800"/>
                <a:gridCol w="1752600"/>
              </a:tblGrid>
              <a:tr h="285750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Imperfecto A</a:t>
                      </a: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Traducción</a:t>
                      </a: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Imperfecto M/P</a:t>
                      </a: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Traducción</a:t>
                      </a: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0">
                <a:tc rowSpan="6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(yo) soltaba</a:t>
                      </a: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o,mhn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 soltaba /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era soltado</a:t>
                      </a: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ej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(tú) soltabas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,ou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 soltabas /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eras soltado</a:t>
                      </a: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e$n</a:t>
                      </a:r>
                      <a:r>
                        <a:rPr kumimoji="0" lang="pt-B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%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(él) soltaba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,eto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 soltaba /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era soltado</a:t>
                      </a: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1p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,omen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(nosotros)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soltábamos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o,meqa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nos soltábamos /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éramos soltados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2p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,ete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(ustedes)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soltaban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,esqe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(uds.) se soltaban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eran soltados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3p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on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(ellos)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soltaban</a:t>
                      </a: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,onto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 soltaban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eran soltados</a:t>
                      </a: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5289" name="Text Box 57"/>
          <p:cNvSpPr txBox="1">
            <a:spLocks noChangeArrowheads="1"/>
          </p:cNvSpPr>
          <p:nvPr/>
        </p:nvSpPr>
        <p:spPr bwMode="auto">
          <a:xfrm rot="16200000" flipH="1">
            <a:off x="-575469" y="1718469"/>
            <a:ext cx="200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b="1">
                <a:solidFill>
                  <a:srgbClr val="FF0000"/>
                </a:solidFill>
                <a:cs typeface="+mn-cs"/>
              </a:rPr>
              <a:t>Indicativo</a:t>
            </a:r>
            <a:endParaRPr lang="en-US" sz="2000" b="1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738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721670"/>
              </p:ext>
            </p:extLst>
          </p:nvPr>
        </p:nvGraphicFramePr>
        <p:xfrm>
          <a:off x="228600" y="114300"/>
          <a:ext cx="7848600" cy="3660775"/>
        </p:xfrm>
        <a:graphic>
          <a:graphicData uri="http://schemas.openxmlformats.org/drawingml/2006/table">
            <a:tbl>
              <a:tblPr/>
              <a:tblGrid>
                <a:gridCol w="411163"/>
                <a:gridCol w="1257300"/>
                <a:gridCol w="1912937"/>
                <a:gridCol w="457200"/>
                <a:gridCol w="1905000"/>
                <a:gridCol w="1905000"/>
              </a:tblGrid>
              <a:tr h="285798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Presente Act.</a:t>
                      </a:r>
                    </a:p>
                  </a:txBody>
                  <a:tcPr marT="34293" marB="3429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93" marB="3429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Presente Act.</a:t>
                      </a:r>
                    </a:p>
                  </a:txBody>
                  <a:tcPr marT="34293" marB="3429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Traducción</a:t>
                      </a:r>
                    </a:p>
                  </a:txBody>
                  <a:tcPr marT="34293" marB="3429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618">
                <a:tc rowSpan="6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1s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8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2s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3s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8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1p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8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2p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3p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217" name="Text Box 57"/>
          <p:cNvSpPr txBox="1">
            <a:spLocks noChangeArrowheads="1"/>
          </p:cNvSpPr>
          <p:nvPr/>
        </p:nvSpPr>
        <p:spPr bwMode="auto">
          <a:xfrm rot="16200000" flipH="1">
            <a:off x="-1272381" y="1893094"/>
            <a:ext cx="3398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dirty="0">
                <a:cs typeface="+mn-cs"/>
              </a:rPr>
              <a:t>Indicativo</a:t>
            </a:r>
            <a:endParaRPr lang="en-US" sz="2000" dirty="0">
              <a:cs typeface="+mn-cs"/>
            </a:endParaRPr>
          </a:p>
        </p:txBody>
      </p:sp>
      <p:sp>
        <p:nvSpPr>
          <p:cNvPr id="92230" name="Text Box 70"/>
          <p:cNvSpPr txBox="1">
            <a:spLocks noChangeArrowheads="1"/>
          </p:cNvSpPr>
          <p:nvPr/>
        </p:nvSpPr>
        <p:spPr bwMode="auto">
          <a:xfrm rot="16200000" flipH="1">
            <a:off x="2313782" y="1897856"/>
            <a:ext cx="3389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b="1" dirty="0">
                <a:solidFill>
                  <a:srgbClr val="FF0000"/>
                </a:solidFill>
                <a:cs typeface="+mn-cs"/>
              </a:rPr>
              <a:t>Subjuntivo</a:t>
            </a:r>
            <a:endParaRPr lang="en-US" sz="2000" b="1" dirty="0">
              <a:solidFill>
                <a:srgbClr val="FF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819478"/>
              </p:ext>
            </p:extLst>
          </p:nvPr>
        </p:nvGraphicFramePr>
        <p:xfrm>
          <a:off x="228600" y="114300"/>
          <a:ext cx="7848600" cy="3660775"/>
        </p:xfrm>
        <a:graphic>
          <a:graphicData uri="http://schemas.openxmlformats.org/drawingml/2006/table">
            <a:tbl>
              <a:tblPr/>
              <a:tblGrid>
                <a:gridCol w="411163"/>
                <a:gridCol w="1257300"/>
                <a:gridCol w="1912937"/>
                <a:gridCol w="457200"/>
                <a:gridCol w="1905000"/>
                <a:gridCol w="1905000"/>
              </a:tblGrid>
              <a:tr h="285798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Presente Act.</a:t>
                      </a:r>
                    </a:p>
                  </a:txBody>
                  <a:tcPr marT="34293" marB="3429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93" marB="3429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Presente Act.</a:t>
                      </a:r>
                    </a:p>
                  </a:txBody>
                  <a:tcPr marT="34293" marB="3429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Traducción</a:t>
                      </a:r>
                    </a:p>
                  </a:txBody>
                  <a:tcPr marT="34293" marB="3429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618">
                <a:tc rowSpan="6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1s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,w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8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2s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ei</a:t>
                      </a:r>
                      <a:r>
                        <a:rPr kumimoji="0" lang="es-MX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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 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  <a:sym typeface="Symbol" charset="0"/>
                      </a:endParaRPr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3s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ei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  <a:sym typeface="Symbol" charset="0"/>
                      </a:endParaRPr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8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1p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,omen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8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2p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,ete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3p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,ousi$n</a:t>
                      </a:r>
                      <a:r>
                        <a:rPr kumimoji="0" lang="pt-B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%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217" name="Text Box 57"/>
          <p:cNvSpPr txBox="1">
            <a:spLocks noChangeArrowheads="1"/>
          </p:cNvSpPr>
          <p:nvPr/>
        </p:nvSpPr>
        <p:spPr bwMode="auto">
          <a:xfrm rot="16200000" flipH="1">
            <a:off x="-1272381" y="1893094"/>
            <a:ext cx="3398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dirty="0">
                <a:cs typeface="+mn-cs"/>
              </a:rPr>
              <a:t>Indicativo</a:t>
            </a:r>
            <a:endParaRPr lang="en-US" sz="2000" dirty="0">
              <a:cs typeface="+mn-cs"/>
            </a:endParaRPr>
          </a:p>
        </p:txBody>
      </p:sp>
      <p:sp>
        <p:nvSpPr>
          <p:cNvPr id="92230" name="Text Box 70"/>
          <p:cNvSpPr txBox="1">
            <a:spLocks noChangeArrowheads="1"/>
          </p:cNvSpPr>
          <p:nvPr/>
        </p:nvSpPr>
        <p:spPr bwMode="auto">
          <a:xfrm rot="16200000" flipH="1">
            <a:off x="2313782" y="1897856"/>
            <a:ext cx="3389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b="1" dirty="0">
                <a:solidFill>
                  <a:srgbClr val="FF0000"/>
                </a:solidFill>
                <a:cs typeface="+mn-cs"/>
              </a:rPr>
              <a:t>Subjuntivo</a:t>
            </a:r>
            <a:endParaRPr lang="en-US" sz="2000" b="1" dirty="0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257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69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0634"/>
              </p:ext>
            </p:extLst>
          </p:nvPr>
        </p:nvGraphicFramePr>
        <p:xfrm>
          <a:off x="304800" y="981075"/>
          <a:ext cx="8534400" cy="1937867"/>
        </p:xfrm>
        <a:graphic>
          <a:graphicData uri="http://schemas.openxmlformats.org/drawingml/2006/table">
            <a:tbl>
              <a:tblPr/>
              <a:tblGrid>
                <a:gridCol w="2057400"/>
                <a:gridCol w="6477000"/>
              </a:tblGrid>
              <a:tr h="497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Subjuntivo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456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El modo subjuntivo siempre aparece dentro de la subordinación – salvo en los casos de modalidad potencial y desiderativa.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1948" name="Text Box 28"/>
          <p:cNvSpPr txBox="1">
            <a:spLocks noChangeArrowheads="1"/>
          </p:cNvSpPr>
          <p:nvPr/>
        </p:nvSpPr>
        <p:spPr bwMode="auto">
          <a:xfrm>
            <a:off x="203200" y="111125"/>
            <a:ext cx="2921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4000" b="1" dirty="0">
                <a:cs typeface="+mn-cs"/>
              </a:rPr>
              <a:t>En español</a:t>
            </a:r>
            <a:endParaRPr lang="en-US" sz="4000" b="1" dirty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398194"/>
              </p:ext>
            </p:extLst>
          </p:nvPr>
        </p:nvGraphicFramePr>
        <p:xfrm>
          <a:off x="228600" y="114300"/>
          <a:ext cx="7848600" cy="3660775"/>
        </p:xfrm>
        <a:graphic>
          <a:graphicData uri="http://schemas.openxmlformats.org/drawingml/2006/table">
            <a:tbl>
              <a:tblPr/>
              <a:tblGrid>
                <a:gridCol w="411163"/>
                <a:gridCol w="1257300"/>
                <a:gridCol w="1912937"/>
                <a:gridCol w="457200"/>
                <a:gridCol w="1905000"/>
                <a:gridCol w="1905000"/>
              </a:tblGrid>
              <a:tr h="285798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Presente Act.</a:t>
                      </a:r>
                    </a:p>
                  </a:txBody>
                  <a:tcPr marT="34293" marB="3429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93" marB="3429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Presente Act.</a:t>
                      </a:r>
                    </a:p>
                  </a:txBody>
                  <a:tcPr marT="34293" marB="3429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Traducción</a:t>
                      </a:r>
                    </a:p>
                  </a:txBody>
                  <a:tcPr marT="34293" marB="3429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618">
                <a:tc rowSpan="6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1s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,w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,w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8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2s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ei</a:t>
                      </a:r>
                      <a:r>
                        <a:rPr kumimoji="0" lang="es-MX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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 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  <a:sym typeface="Symbol" charset="0"/>
                      </a:endParaRPr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,h</a:t>
                      </a:r>
                      <a:r>
                        <a:rPr kumimoji="0" lang="pt-B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|</a:t>
                      </a:r>
                      <a:r>
                        <a:rPr kumimoji="0" lang="es-MX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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 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  <a:sym typeface="Symbol" charset="0"/>
                      </a:endParaRPr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3s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ei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  <a:sym typeface="Symbol" charset="0"/>
                      </a:endParaRPr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,h</a:t>
                      </a:r>
                      <a:r>
                        <a:rPr kumimoji="0" lang="pt-B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|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  <a:sym typeface="Symbol" charset="0"/>
                      </a:endParaRPr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8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1p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,omen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,wmen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8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2p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,ete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,hte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3p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,ousi$n</a:t>
                      </a:r>
                      <a:r>
                        <a:rPr kumimoji="0" lang="pt-B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%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,wsi$n</a:t>
                      </a:r>
                      <a:r>
                        <a:rPr kumimoji="0" lang="pt-B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%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217" name="Text Box 57"/>
          <p:cNvSpPr txBox="1">
            <a:spLocks noChangeArrowheads="1"/>
          </p:cNvSpPr>
          <p:nvPr/>
        </p:nvSpPr>
        <p:spPr bwMode="auto">
          <a:xfrm rot="16200000" flipH="1">
            <a:off x="-1272381" y="1893094"/>
            <a:ext cx="3398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dirty="0">
                <a:cs typeface="+mn-cs"/>
              </a:rPr>
              <a:t>Indicativo</a:t>
            </a:r>
            <a:endParaRPr lang="en-US" sz="2000" dirty="0">
              <a:cs typeface="+mn-cs"/>
            </a:endParaRPr>
          </a:p>
        </p:txBody>
      </p:sp>
      <p:sp>
        <p:nvSpPr>
          <p:cNvPr id="92230" name="Text Box 70"/>
          <p:cNvSpPr txBox="1">
            <a:spLocks noChangeArrowheads="1"/>
          </p:cNvSpPr>
          <p:nvPr/>
        </p:nvSpPr>
        <p:spPr bwMode="auto">
          <a:xfrm rot="16200000" flipH="1">
            <a:off x="2313782" y="1897856"/>
            <a:ext cx="3389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b="1" dirty="0">
                <a:solidFill>
                  <a:srgbClr val="FF0000"/>
                </a:solidFill>
                <a:cs typeface="+mn-cs"/>
              </a:rPr>
              <a:t>Subjuntivo</a:t>
            </a:r>
            <a:endParaRPr lang="en-US" sz="2000" b="1" dirty="0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409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2" name="Group 2"/>
          <p:cNvGraphicFramePr>
            <a:graphicFrameLocks noGrp="1"/>
          </p:cNvGraphicFramePr>
          <p:nvPr/>
        </p:nvGraphicFramePr>
        <p:xfrm>
          <a:off x="228600" y="114300"/>
          <a:ext cx="7848600" cy="3660775"/>
        </p:xfrm>
        <a:graphic>
          <a:graphicData uri="http://schemas.openxmlformats.org/drawingml/2006/table">
            <a:tbl>
              <a:tblPr/>
              <a:tblGrid>
                <a:gridCol w="411163"/>
                <a:gridCol w="1257300"/>
                <a:gridCol w="1912937"/>
                <a:gridCol w="457200"/>
                <a:gridCol w="1905000"/>
                <a:gridCol w="1905000"/>
              </a:tblGrid>
              <a:tr h="285798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Presente Act.</a:t>
                      </a:r>
                    </a:p>
                  </a:txBody>
                  <a:tcPr marT="34293" marB="3429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93" marB="3429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Presente Act.</a:t>
                      </a:r>
                    </a:p>
                  </a:txBody>
                  <a:tcPr marT="34293" marB="3429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Traducción</a:t>
                      </a:r>
                    </a:p>
                  </a:txBody>
                  <a:tcPr marT="34293" marB="3429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618">
                <a:tc rowSpan="6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1s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,w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,w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(yo) suelte</a:t>
                      </a:r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8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2s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ei</a:t>
                      </a:r>
                      <a:r>
                        <a:rPr kumimoji="0" lang="es-MX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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 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  <a:sym typeface="Symbol" charset="0"/>
                      </a:endParaRPr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,h</a:t>
                      </a:r>
                      <a:r>
                        <a:rPr kumimoji="0" lang="pt-B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|</a:t>
                      </a:r>
                      <a:r>
                        <a:rPr kumimoji="0" lang="es-MX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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 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  <a:sym typeface="Symbol" charset="0"/>
                      </a:endParaRPr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(tu) sueltes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3s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ei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  <a:sym typeface="Symbol" charset="0"/>
                      </a:endParaRPr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,h</a:t>
                      </a:r>
                      <a:r>
                        <a:rPr kumimoji="0" lang="pt-B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|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  <a:sym typeface="Symbol" charset="0"/>
                      </a:endParaRPr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(él) suelte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8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1p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,omen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,wmen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(nosotros) soltemos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8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2p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,ete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,hte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(ustedes) suelten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3p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,ousi$n</a:t>
                      </a:r>
                      <a:r>
                        <a:rPr kumimoji="0" lang="pt-B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%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,wsi$n</a:t>
                      </a:r>
                      <a:r>
                        <a:rPr kumimoji="0" lang="pt-B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%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(ellos) suelten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217" name="Text Box 57"/>
          <p:cNvSpPr txBox="1">
            <a:spLocks noChangeArrowheads="1"/>
          </p:cNvSpPr>
          <p:nvPr/>
        </p:nvSpPr>
        <p:spPr bwMode="auto">
          <a:xfrm rot="16200000" flipH="1">
            <a:off x="-1272381" y="1893094"/>
            <a:ext cx="3398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dirty="0">
                <a:cs typeface="+mn-cs"/>
              </a:rPr>
              <a:t>Indicativo</a:t>
            </a:r>
            <a:endParaRPr lang="en-US" sz="2000" dirty="0">
              <a:cs typeface="+mn-cs"/>
            </a:endParaRPr>
          </a:p>
        </p:txBody>
      </p:sp>
      <p:sp>
        <p:nvSpPr>
          <p:cNvPr id="92230" name="Text Box 70"/>
          <p:cNvSpPr txBox="1">
            <a:spLocks noChangeArrowheads="1"/>
          </p:cNvSpPr>
          <p:nvPr/>
        </p:nvSpPr>
        <p:spPr bwMode="auto">
          <a:xfrm rot="16200000" flipH="1">
            <a:off x="2313782" y="1897856"/>
            <a:ext cx="3389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b="1" dirty="0">
                <a:solidFill>
                  <a:srgbClr val="FF0000"/>
                </a:solidFill>
                <a:cs typeface="+mn-cs"/>
              </a:rPr>
              <a:t>Subjuntivo</a:t>
            </a:r>
            <a:endParaRPr lang="en-US" sz="2000" b="1" dirty="0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404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44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792900"/>
              </p:ext>
            </p:extLst>
          </p:nvPr>
        </p:nvGraphicFramePr>
        <p:xfrm>
          <a:off x="1940453" y="195486"/>
          <a:ext cx="5263095" cy="4680519"/>
        </p:xfrm>
        <a:graphic>
          <a:graphicData uri="http://schemas.openxmlformats.org/drawingml/2006/table">
            <a:tbl>
              <a:tblPr/>
              <a:tblGrid>
                <a:gridCol w="801659"/>
                <a:gridCol w="1413436"/>
                <a:gridCol w="3048000"/>
              </a:tblGrid>
              <a:tr h="539354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cap="small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Presente Activo Subjuntivo de </a:t>
                      </a:r>
                      <a:r>
                        <a:rPr lang="es-MX" sz="2800" b="1" dirty="0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Arial"/>
                        </a:rPr>
                        <a:t>εἰμί</a:t>
                      </a:r>
                      <a:r>
                        <a:rPr lang="es-ES_tradnl" sz="2400" dirty="0" smtClean="0">
                          <a:effectLst/>
                        </a:rPr>
                        <a:t> </a:t>
                      </a:r>
                      <a:endParaRPr lang="es-MX" sz="2400" b="1" kern="1200" cap="small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969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Forma Verbal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Traducción</a:t>
                      </a:r>
                      <a:endParaRPr lang="en-US" sz="2400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1s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ὦ</a:t>
                      </a:r>
                      <a:endParaRPr lang="es-ES_tradnl" sz="2000" dirty="0">
                        <a:solidFill>
                          <a:srgbClr val="FF0000"/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sea, esté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2s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ᾖς</a:t>
                      </a:r>
                      <a:endParaRPr lang="es-ES_tradnl" sz="2000" dirty="0">
                        <a:solidFill>
                          <a:srgbClr val="FF0000"/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seas, estés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3s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ᾖ</a:t>
                      </a:r>
                      <a:endParaRPr lang="es-ES_tradnl" sz="2000" dirty="0">
                        <a:solidFill>
                          <a:srgbClr val="FF0000"/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sea, esté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1p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ὦμεν</a:t>
                      </a:r>
                      <a:endParaRPr lang="es-ES_tradnl" sz="2000" dirty="0">
                        <a:solidFill>
                          <a:srgbClr val="FF0000"/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seamos, estemos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2p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ἦτε</a:t>
                      </a:r>
                      <a:endParaRPr lang="es-ES_tradnl" sz="2000" dirty="0">
                        <a:solidFill>
                          <a:srgbClr val="FF0000"/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sean, estén  </a:t>
                      </a:r>
                      <a:r>
                        <a:rPr lang="es-MX" sz="20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(seáis, estéis)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3p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ὦσι(ν)</a:t>
                      </a:r>
                      <a:endParaRPr lang="es-ES_tradnl" sz="2000" dirty="0">
                        <a:solidFill>
                          <a:srgbClr val="FF0000"/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sean, estén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909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44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823606"/>
              </p:ext>
            </p:extLst>
          </p:nvPr>
        </p:nvGraphicFramePr>
        <p:xfrm>
          <a:off x="3328920" y="133350"/>
          <a:ext cx="5263095" cy="4680519"/>
        </p:xfrm>
        <a:graphic>
          <a:graphicData uri="http://schemas.openxmlformats.org/drawingml/2006/table">
            <a:tbl>
              <a:tblPr/>
              <a:tblGrid>
                <a:gridCol w="801659"/>
                <a:gridCol w="1413436"/>
                <a:gridCol w="3048000"/>
              </a:tblGrid>
              <a:tr h="539354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cap="small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Presente Activo Subjuntivo de </a:t>
                      </a:r>
                      <a:r>
                        <a:rPr lang="es-MX" sz="2800" b="1" dirty="0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Arial"/>
                        </a:rPr>
                        <a:t>εἰμί</a:t>
                      </a:r>
                      <a:r>
                        <a:rPr lang="es-ES_tradnl" sz="2400" dirty="0" smtClean="0">
                          <a:effectLst/>
                        </a:rPr>
                        <a:t> </a:t>
                      </a:r>
                      <a:endParaRPr lang="es-MX" sz="2400" b="1" kern="1200" cap="small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969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Forma Verbal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Traducción</a:t>
                      </a:r>
                      <a:endParaRPr lang="en-US" sz="2400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1s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ὦ</a:t>
                      </a:r>
                      <a:endParaRPr lang="es-ES_tradnl" sz="2000" dirty="0">
                        <a:solidFill>
                          <a:srgbClr val="FF0000"/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sea, esté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2s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ᾖς</a:t>
                      </a:r>
                      <a:endParaRPr lang="es-ES_tradnl" sz="2000" dirty="0">
                        <a:solidFill>
                          <a:srgbClr val="FF0000"/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seas, estés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3s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ᾖ</a:t>
                      </a:r>
                      <a:endParaRPr lang="es-ES_tradnl" sz="2000" dirty="0">
                        <a:solidFill>
                          <a:srgbClr val="FF0000"/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sea, esté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1p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ὦμεν</a:t>
                      </a:r>
                      <a:endParaRPr lang="es-ES_tradnl" sz="2000" dirty="0">
                        <a:solidFill>
                          <a:srgbClr val="FF0000"/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seamos, estemos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2p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ἦτε</a:t>
                      </a:r>
                      <a:endParaRPr lang="es-ES_tradnl" sz="2000" dirty="0">
                        <a:solidFill>
                          <a:srgbClr val="FF0000"/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sean, estén  </a:t>
                      </a:r>
                      <a:r>
                        <a:rPr lang="es-MX" sz="20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(seáis, estéis)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3p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ὦσι(ν)</a:t>
                      </a:r>
                      <a:endParaRPr lang="es-ES_tradnl" sz="2000" dirty="0">
                        <a:solidFill>
                          <a:srgbClr val="FF0000"/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sean, estén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575659"/>
              </p:ext>
            </p:extLst>
          </p:nvPr>
        </p:nvGraphicFramePr>
        <p:xfrm>
          <a:off x="228600" y="133350"/>
          <a:ext cx="2667000" cy="4680519"/>
        </p:xfrm>
        <a:graphic>
          <a:graphicData uri="http://schemas.openxmlformats.org/drawingml/2006/table">
            <a:tbl>
              <a:tblPr/>
              <a:tblGrid>
                <a:gridCol w="801659"/>
                <a:gridCol w="1865341"/>
              </a:tblGrid>
              <a:tr h="105132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cap="small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Presente Activo Subjuntivo</a:t>
                      </a:r>
                      <a:endParaRPr lang="es-MX" sz="2400" b="1" kern="1200" cap="small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1s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pt-BR" sz="32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</a:t>
                      </a:r>
                      <a:r>
                        <a:rPr lang="pt-BR" sz="3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32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ω</a:t>
                      </a:r>
                      <a:endParaRPr lang="es-ES_tradnl" sz="2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2s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pt-BR" sz="32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</a:t>
                      </a:r>
                      <a:r>
                        <a:rPr lang="pt-BR" sz="3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32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ῃς</a:t>
                      </a:r>
                      <a:endParaRPr lang="es-ES_tradnl" sz="2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3s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pt-BR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 </a:t>
                      </a:r>
                      <a:r>
                        <a:rPr lang="pt-BR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ῃ</a:t>
                      </a:r>
                      <a:endParaRPr lang="es-ES_tradnl" sz="2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1p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pt-BR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 </a:t>
                      </a:r>
                      <a:r>
                        <a:rPr lang="pt-BR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ωμεν</a:t>
                      </a:r>
                      <a:r>
                        <a:rPr lang="pt-BR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</a:t>
                      </a:r>
                      <a:endParaRPr lang="es-ES_tradnl" sz="2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2p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pt-BR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 </a:t>
                      </a:r>
                      <a:r>
                        <a:rPr lang="pt-BR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ητε</a:t>
                      </a:r>
                      <a:r>
                        <a:rPr lang="pt-BR" sz="32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</a:t>
                      </a:r>
                      <a:endParaRPr lang="es-ES_tradnl" sz="2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3p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pt-BR" sz="32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</a:t>
                      </a:r>
                      <a:r>
                        <a:rPr lang="pt-BR" sz="3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32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ωσι</a:t>
                      </a:r>
                      <a:r>
                        <a:rPr lang="pt-BR" sz="32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pt-BR" sz="32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ν</a:t>
                      </a:r>
                      <a:r>
                        <a:rPr lang="pt-BR" sz="32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)</a:t>
                      </a:r>
                      <a:endParaRPr lang="es-ES_tradnl" sz="2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31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57855"/>
            <a:ext cx="88423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600" dirty="0">
                <a:latin typeface="Minion Pro"/>
                <a:cs typeface="Minion Pro"/>
              </a:rPr>
              <a:t>ὁ ἀδελφός ἐλαμβάνε τὸν ἀρτον ἵνα </a:t>
            </a:r>
            <a:r>
              <a:rPr lang="el-GR" sz="3600" dirty="0">
                <a:solidFill>
                  <a:srgbClr val="FF0000"/>
                </a:solidFill>
                <a:latin typeface="Minion Pro"/>
                <a:cs typeface="Minion Pro"/>
              </a:rPr>
              <a:t>ἐσθίωσι </a:t>
            </a:r>
            <a:endParaRPr lang="el-GR" sz="3600" dirty="0" smtClean="0">
              <a:solidFill>
                <a:srgbClr val="FF0000"/>
              </a:solidFill>
              <a:latin typeface="Minion Pro"/>
              <a:cs typeface="Minion Pro"/>
            </a:endParaRPr>
          </a:p>
          <a:p>
            <a:pPr algn="ctr">
              <a:tabLst>
                <a:tab pos="457200" algn="l"/>
              </a:tabLst>
              <a:defRPr/>
            </a:pPr>
            <a:r>
              <a:rPr lang="el-GR" sz="3600" dirty="0" smtClean="0">
                <a:latin typeface="Minion Pro"/>
                <a:cs typeface="Minion Pro"/>
              </a:rPr>
              <a:t>τὰ </a:t>
            </a:r>
            <a:r>
              <a:rPr lang="el-GR" sz="3600" dirty="0">
                <a:latin typeface="Minion Pro"/>
                <a:cs typeface="Minion Pro"/>
              </a:rPr>
              <a:t>παιδία αὐτοῦ </a:t>
            </a:r>
            <a:endParaRPr lang="es-ES" sz="3600" dirty="0">
              <a:latin typeface="Minion Pro"/>
              <a:cs typeface="Minion Pro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573109685"/>
              </p:ext>
            </p:extLst>
          </p:nvPr>
        </p:nvGraphicFramePr>
        <p:xfrm>
          <a:off x="228600" y="2470150"/>
          <a:ext cx="8686800" cy="2413632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ἐλαμβάνε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τὸν ἀρτον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solidFill>
                            <a:srgbClr val="FF0000"/>
                          </a:solidFill>
                          <a:latin typeface="Minion Pro"/>
                          <a:cs typeface="Minion Pro"/>
                        </a:rPr>
                        <a:t>ἐσθίωσι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τὰ παιδία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αὐτοῦ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066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57855"/>
            <a:ext cx="88423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600" dirty="0">
                <a:latin typeface="Minion Pro"/>
                <a:cs typeface="Minion Pro"/>
              </a:rPr>
              <a:t>ὁ ἀδελφός ἐλαμβάνε τὸν ἀρτον ἵνα </a:t>
            </a:r>
            <a:r>
              <a:rPr lang="el-GR" sz="3600" dirty="0">
                <a:solidFill>
                  <a:srgbClr val="FF0000"/>
                </a:solidFill>
                <a:latin typeface="Minion Pro"/>
                <a:cs typeface="Minion Pro"/>
              </a:rPr>
              <a:t>ἐσθίωσι </a:t>
            </a:r>
            <a:endParaRPr lang="el-GR" sz="3600" dirty="0" smtClean="0">
              <a:solidFill>
                <a:srgbClr val="FF0000"/>
              </a:solidFill>
              <a:latin typeface="Minion Pro"/>
              <a:cs typeface="Minion Pro"/>
            </a:endParaRPr>
          </a:p>
          <a:p>
            <a:pPr algn="ctr">
              <a:tabLst>
                <a:tab pos="457200" algn="l"/>
              </a:tabLst>
              <a:defRPr/>
            </a:pPr>
            <a:r>
              <a:rPr lang="el-GR" sz="3600" dirty="0" smtClean="0">
                <a:latin typeface="Minion Pro"/>
                <a:cs typeface="Minion Pro"/>
              </a:rPr>
              <a:t>τὰ </a:t>
            </a:r>
            <a:r>
              <a:rPr lang="el-GR" sz="3600" dirty="0">
                <a:latin typeface="Minion Pro"/>
                <a:cs typeface="Minion Pro"/>
              </a:rPr>
              <a:t>παιδία αὐτοῦ </a:t>
            </a:r>
            <a:endParaRPr lang="es-ES" sz="3600" dirty="0">
              <a:latin typeface="Minion Pro"/>
              <a:cs typeface="Minion Pro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260410463"/>
              </p:ext>
            </p:extLst>
          </p:nvPr>
        </p:nvGraphicFramePr>
        <p:xfrm>
          <a:off x="228600" y="2470150"/>
          <a:ext cx="8686800" cy="2413632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ἐλαμβάνε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λαμβάνω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recibía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τὸν ἀρτον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solidFill>
                            <a:srgbClr val="FF0000"/>
                          </a:solidFill>
                          <a:latin typeface="Minion Pro"/>
                          <a:cs typeface="Minion Pro"/>
                        </a:rPr>
                        <a:t>ἐσθίωσι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τὰ παιδία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αὐτοῦ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28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57855"/>
            <a:ext cx="88423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600" dirty="0">
                <a:latin typeface="Minion Pro"/>
                <a:cs typeface="Minion Pro"/>
              </a:rPr>
              <a:t>ὁ ἀδελφός ἐλαμβάνε τὸν ἀρτον ἵνα </a:t>
            </a:r>
            <a:r>
              <a:rPr lang="el-GR" sz="3600" dirty="0">
                <a:solidFill>
                  <a:srgbClr val="FF0000"/>
                </a:solidFill>
                <a:latin typeface="Minion Pro"/>
                <a:cs typeface="Minion Pro"/>
              </a:rPr>
              <a:t>ἐσθίωσι </a:t>
            </a:r>
            <a:endParaRPr lang="el-GR" sz="3600" dirty="0" smtClean="0">
              <a:solidFill>
                <a:srgbClr val="FF0000"/>
              </a:solidFill>
              <a:latin typeface="Minion Pro"/>
              <a:cs typeface="Minion Pro"/>
            </a:endParaRPr>
          </a:p>
          <a:p>
            <a:pPr algn="ctr">
              <a:tabLst>
                <a:tab pos="457200" algn="l"/>
              </a:tabLst>
              <a:defRPr/>
            </a:pPr>
            <a:r>
              <a:rPr lang="el-GR" sz="3600" dirty="0" smtClean="0">
                <a:latin typeface="Minion Pro"/>
                <a:cs typeface="Minion Pro"/>
              </a:rPr>
              <a:t>τὰ </a:t>
            </a:r>
            <a:r>
              <a:rPr lang="el-GR" sz="3600" dirty="0">
                <a:latin typeface="Minion Pro"/>
                <a:cs typeface="Minion Pro"/>
              </a:rPr>
              <a:t>παιδία αὐτοῦ </a:t>
            </a:r>
            <a:endParaRPr lang="es-ES" sz="3600" dirty="0">
              <a:latin typeface="Minion Pro"/>
              <a:cs typeface="Minion Pro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230776972"/>
              </p:ext>
            </p:extLst>
          </p:nvPr>
        </p:nvGraphicFramePr>
        <p:xfrm>
          <a:off x="228600" y="2470150"/>
          <a:ext cx="8686800" cy="2413632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ἐλαμβάνε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λαμβάνω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recibía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τὸν ἀρτον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ἄρτος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el pan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solidFill>
                            <a:srgbClr val="FF0000"/>
                          </a:solidFill>
                          <a:latin typeface="Minion Pro"/>
                          <a:cs typeface="Minion Pro"/>
                        </a:rPr>
                        <a:t>ἐσθίωσι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τὰ παιδία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αὐτοῦ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03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57855"/>
            <a:ext cx="88423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600" dirty="0">
                <a:latin typeface="Minion Pro"/>
                <a:cs typeface="Minion Pro"/>
              </a:rPr>
              <a:t>ὁ ἀδελφός ἐλαμβάνε τὸν ἀρτον ἵνα </a:t>
            </a:r>
            <a:r>
              <a:rPr lang="el-GR" sz="3600" dirty="0">
                <a:solidFill>
                  <a:srgbClr val="FF0000"/>
                </a:solidFill>
                <a:latin typeface="Minion Pro"/>
                <a:cs typeface="Minion Pro"/>
              </a:rPr>
              <a:t>ἐσθίωσι </a:t>
            </a:r>
            <a:endParaRPr lang="el-GR" sz="3600" dirty="0" smtClean="0">
              <a:solidFill>
                <a:srgbClr val="FF0000"/>
              </a:solidFill>
              <a:latin typeface="Minion Pro"/>
              <a:cs typeface="Minion Pro"/>
            </a:endParaRPr>
          </a:p>
          <a:p>
            <a:pPr algn="ctr">
              <a:tabLst>
                <a:tab pos="457200" algn="l"/>
              </a:tabLst>
              <a:defRPr/>
            </a:pPr>
            <a:r>
              <a:rPr lang="el-GR" sz="3600" dirty="0" smtClean="0">
                <a:latin typeface="Minion Pro"/>
                <a:cs typeface="Minion Pro"/>
              </a:rPr>
              <a:t>τὰ </a:t>
            </a:r>
            <a:r>
              <a:rPr lang="el-GR" sz="3600" dirty="0">
                <a:latin typeface="Minion Pro"/>
                <a:cs typeface="Minion Pro"/>
              </a:rPr>
              <a:t>παιδία αὐτοῦ </a:t>
            </a:r>
            <a:endParaRPr lang="es-ES" sz="3600" dirty="0">
              <a:latin typeface="Minion Pro"/>
              <a:cs typeface="Minion Pro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609972848"/>
              </p:ext>
            </p:extLst>
          </p:nvPr>
        </p:nvGraphicFramePr>
        <p:xfrm>
          <a:off x="228600" y="2470150"/>
          <a:ext cx="8686800" cy="2413632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ἐλαμβάνε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λαμβάνω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recibía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τὸν ἀρτον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ἄρτος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el pan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solidFill>
                            <a:srgbClr val="FF0000"/>
                          </a:solidFill>
                          <a:latin typeface="Minion Pro"/>
                          <a:cs typeface="Minion Pro"/>
                        </a:rPr>
                        <a:t>ἐσθίωσι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solidFill>
                            <a:schemeClr val="tx1"/>
                          </a:solidFill>
                          <a:latin typeface="Minion Pro"/>
                          <a:cs typeface="Minion Pro"/>
                        </a:rPr>
                        <a:t>ἐσθίω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coman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τὰ παιδία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αὐτοῦ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048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57855"/>
            <a:ext cx="88423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600" dirty="0">
                <a:latin typeface="Minion Pro"/>
                <a:cs typeface="Minion Pro"/>
              </a:rPr>
              <a:t>ὁ ἀδελφός ἐλαμβάνε τὸν ἀρτον ἵνα </a:t>
            </a:r>
            <a:r>
              <a:rPr lang="el-GR" sz="3600" dirty="0">
                <a:solidFill>
                  <a:srgbClr val="FF0000"/>
                </a:solidFill>
                <a:latin typeface="Minion Pro"/>
                <a:cs typeface="Minion Pro"/>
              </a:rPr>
              <a:t>ἐσθίωσι </a:t>
            </a:r>
            <a:endParaRPr lang="el-GR" sz="3600" dirty="0" smtClean="0">
              <a:solidFill>
                <a:srgbClr val="FF0000"/>
              </a:solidFill>
              <a:latin typeface="Minion Pro"/>
              <a:cs typeface="Minion Pro"/>
            </a:endParaRPr>
          </a:p>
          <a:p>
            <a:pPr algn="ctr">
              <a:tabLst>
                <a:tab pos="457200" algn="l"/>
              </a:tabLst>
              <a:defRPr/>
            </a:pPr>
            <a:r>
              <a:rPr lang="el-GR" sz="3600" dirty="0" smtClean="0">
                <a:latin typeface="Minion Pro"/>
                <a:cs typeface="Minion Pro"/>
              </a:rPr>
              <a:t>τὰ </a:t>
            </a:r>
            <a:r>
              <a:rPr lang="el-GR" sz="3600" dirty="0">
                <a:latin typeface="Minion Pro"/>
                <a:cs typeface="Minion Pro"/>
              </a:rPr>
              <a:t>παιδία αὐτοῦ </a:t>
            </a:r>
            <a:endParaRPr lang="es-ES" sz="3600" dirty="0">
              <a:latin typeface="Minion Pro"/>
              <a:cs typeface="Minion Pro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025357536"/>
              </p:ext>
            </p:extLst>
          </p:nvPr>
        </p:nvGraphicFramePr>
        <p:xfrm>
          <a:off x="228600" y="2470150"/>
          <a:ext cx="8686800" cy="2413632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ἐλαμβάνε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λαμβάνω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recibía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τὸν ἀρτον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ἄρτος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el pan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solidFill>
                            <a:srgbClr val="FF0000"/>
                          </a:solidFill>
                          <a:latin typeface="Minion Pro"/>
                          <a:cs typeface="Minion Pro"/>
                        </a:rPr>
                        <a:t>ἐσθίωσι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solidFill>
                            <a:schemeClr val="tx1"/>
                          </a:solidFill>
                          <a:latin typeface="Minion Pro"/>
                          <a:cs typeface="Minion Pro"/>
                        </a:rPr>
                        <a:t>ἐσθίω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coman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τὰ παιδία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παιδίον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los niños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αὐτοῦ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272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57855"/>
            <a:ext cx="88423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600" dirty="0">
                <a:latin typeface="Minion Pro"/>
                <a:cs typeface="Minion Pro"/>
              </a:rPr>
              <a:t>ὁ ἀδελφός ἐλαμβάνε τὸν ἀρτον ἵνα </a:t>
            </a:r>
            <a:r>
              <a:rPr lang="el-GR" sz="3600" dirty="0">
                <a:solidFill>
                  <a:srgbClr val="FF0000"/>
                </a:solidFill>
                <a:latin typeface="Minion Pro"/>
                <a:cs typeface="Minion Pro"/>
              </a:rPr>
              <a:t>ἐσθίωσι </a:t>
            </a:r>
            <a:endParaRPr lang="el-GR" sz="3600" dirty="0" smtClean="0">
              <a:solidFill>
                <a:srgbClr val="FF0000"/>
              </a:solidFill>
              <a:latin typeface="Minion Pro"/>
              <a:cs typeface="Minion Pro"/>
            </a:endParaRPr>
          </a:p>
          <a:p>
            <a:pPr algn="ctr">
              <a:tabLst>
                <a:tab pos="457200" algn="l"/>
              </a:tabLst>
              <a:defRPr/>
            </a:pPr>
            <a:r>
              <a:rPr lang="el-GR" sz="3600" dirty="0" smtClean="0">
                <a:latin typeface="Minion Pro"/>
                <a:cs typeface="Minion Pro"/>
              </a:rPr>
              <a:t>τὰ </a:t>
            </a:r>
            <a:r>
              <a:rPr lang="el-GR" sz="3600" dirty="0">
                <a:latin typeface="Minion Pro"/>
                <a:cs typeface="Minion Pro"/>
              </a:rPr>
              <a:t>παιδία αὐτοῦ </a:t>
            </a:r>
            <a:endParaRPr lang="es-ES" sz="3600" dirty="0">
              <a:latin typeface="Minion Pro"/>
              <a:cs typeface="Minion Pro"/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52400" y="1257300"/>
            <a:ext cx="8839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3200" dirty="0"/>
              <a:t>el hermano recibía el pan para que comieran sus niños</a:t>
            </a:r>
            <a:r>
              <a:rPr lang="es-ES_tradnl" sz="3200" dirty="0"/>
              <a:t> </a:t>
            </a:r>
            <a:endParaRPr lang="en-US" sz="3000" dirty="0">
              <a:cs typeface="+mn-cs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329208875"/>
              </p:ext>
            </p:extLst>
          </p:nvPr>
        </p:nvGraphicFramePr>
        <p:xfrm>
          <a:off x="228600" y="2470150"/>
          <a:ext cx="8686800" cy="2413632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ἐλαμβάνε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λαμβάνω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recibía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τὸν ἀρτον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ἄρτος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el pan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solidFill>
                            <a:srgbClr val="FF0000"/>
                          </a:solidFill>
                          <a:latin typeface="Minion Pro"/>
                          <a:cs typeface="Minion Pro"/>
                        </a:rPr>
                        <a:t>ἐσθίωσι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solidFill>
                            <a:schemeClr val="tx1"/>
                          </a:solidFill>
                          <a:latin typeface="Minion Pro"/>
                          <a:cs typeface="Minion Pro"/>
                        </a:rPr>
                        <a:t>ἐσθίω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coman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τὰ παιδία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παιδίον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los niños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αὐτοῦ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αὐτός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de él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60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69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274105"/>
              </p:ext>
            </p:extLst>
          </p:nvPr>
        </p:nvGraphicFramePr>
        <p:xfrm>
          <a:off x="304800" y="981075"/>
          <a:ext cx="8534400" cy="1937867"/>
        </p:xfrm>
        <a:graphic>
          <a:graphicData uri="http://schemas.openxmlformats.org/drawingml/2006/table">
            <a:tbl>
              <a:tblPr/>
              <a:tblGrid>
                <a:gridCol w="2057400"/>
                <a:gridCol w="6477000"/>
              </a:tblGrid>
              <a:tr h="497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Subjuntivo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456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El modo subjuntivo siempre aparece dentro de la subordinación – salvo en los casos de modalidad potencial y desiderativa.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1948" name="Text Box 28"/>
          <p:cNvSpPr txBox="1">
            <a:spLocks noChangeArrowheads="1"/>
          </p:cNvSpPr>
          <p:nvPr/>
        </p:nvSpPr>
        <p:spPr bwMode="auto">
          <a:xfrm>
            <a:off x="203200" y="111125"/>
            <a:ext cx="2921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4000" b="1" dirty="0">
                <a:cs typeface="+mn-cs"/>
              </a:rPr>
              <a:t>En español</a:t>
            </a:r>
            <a:endParaRPr lang="en-US" sz="4000" b="1" dirty="0">
              <a:cs typeface="+mn-cs"/>
            </a:endParaRPr>
          </a:p>
        </p:txBody>
      </p:sp>
      <p:sp>
        <p:nvSpPr>
          <p:cNvPr id="81977" name="Text Box 57"/>
          <p:cNvSpPr txBox="1">
            <a:spLocks noChangeArrowheads="1"/>
          </p:cNvSpPr>
          <p:nvPr/>
        </p:nvSpPr>
        <p:spPr bwMode="auto">
          <a:xfrm>
            <a:off x="762000" y="2919745"/>
            <a:ext cx="8077200" cy="1877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PE" sz="3200" b="1" dirty="0" smtClean="0">
                <a:cs typeface="+mn-cs"/>
              </a:rPr>
              <a:t>Subordinación: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PE" sz="3200" b="1" i="1" dirty="0" smtClean="0">
                <a:cs typeface="+mn-cs"/>
              </a:rPr>
              <a:t>Si </a:t>
            </a:r>
            <a:r>
              <a:rPr lang="es-PE" sz="3200" b="1" i="1" dirty="0">
                <a:solidFill>
                  <a:srgbClr val="008000"/>
                </a:solidFill>
                <a:cs typeface="+mn-cs"/>
              </a:rPr>
              <a:t>estudiaran</a:t>
            </a:r>
            <a:r>
              <a:rPr lang="es-PE" sz="3200" b="1" i="1" dirty="0">
                <a:cs typeface="+mn-cs"/>
              </a:rPr>
              <a:t> podrían </a:t>
            </a:r>
            <a:r>
              <a:rPr lang="es-PE" sz="3200" b="1" i="1" dirty="0" smtClean="0">
                <a:cs typeface="+mn-cs"/>
              </a:rPr>
              <a:t>lograr un 100%.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PE" sz="3200" b="1" i="1" dirty="0" smtClean="0">
                <a:cs typeface="+mn-cs"/>
              </a:rPr>
              <a:t>Cuando </a:t>
            </a:r>
            <a:r>
              <a:rPr lang="es-PE" sz="3200" b="1" i="1" dirty="0">
                <a:solidFill>
                  <a:srgbClr val="008000"/>
                </a:solidFill>
                <a:cs typeface="+mn-cs"/>
              </a:rPr>
              <a:t>vengas</a:t>
            </a:r>
            <a:r>
              <a:rPr lang="es-PE" sz="3200" b="1" i="1" dirty="0">
                <a:cs typeface="+mn-cs"/>
              </a:rPr>
              <a:t> hablaremos del asunto</a:t>
            </a:r>
            <a:r>
              <a:rPr lang="es-PE" sz="3200" b="1" i="1" dirty="0" smtClean="0">
                <a:cs typeface="+mn-cs"/>
              </a:rPr>
              <a:t>.</a:t>
            </a:r>
            <a:endParaRPr lang="es-PE" sz="3200" b="1" i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10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57855"/>
            <a:ext cx="88423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600" dirty="0">
                <a:latin typeface="Minion Pro"/>
                <a:cs typeface="Minion Pro"/>
              </a:rPr>
              <a:t>ὁ ἀδελφός ἐλαμβάνε τὸν ἀρτον ἵνα </a:t>
            </a:r>
            <a:r>
              <a:rPr lang="el-GR" sz="3600" dirty="0">
                <a:solidFill>
                  <a:srgbClr val="FF0000"/>
                </a:solidFill>
                <a:latin typeface="Minion Pro"/>
                <a:cs typeface="Minion Pro"/>
              </a:rPr>
              <a:t>ἐσθίωσι </a:t>
            </a:r>
            <a:endParaRPr lang="el-GR" sz="3600" dirty="0" smtClean="0">
              <a:solidFill>
                <a:srgbClr val="FF0000"/>
              </a:solidFill>
              <a:latin typeface="Minion Pro"/>
              <a:cs typeface="Minion Pro"/>
            </a:endParaRPr>
          </a:p>
          <a:p>
            <a:pPr algn="ctr">
              <a:tabLst>
                <a:tab pos="457200" algn="l"/>
              </a:tabLst>
              <a:defRPr/>
            </a:pPr>
            <a:r>
              <a:rPr lang="el-GR" sz="3600" dirty="0" smtClean="0">
                <a:latin typeface="Minion Pro"/>
                <a:cs typeface="Minion Pro"/>
              </a:rPr>
              <a:t>τὰ </a:t>
            </a:r>
            <a:r>
              <a:rPr lang="el-GR" sz="3600" dirty="0">
                <a:latin typeface="Minion Pro"/>
                <a:cs typeface="Minion Pro"/>
              </a:rPr>
              <a:t>παιδία αὐτοῦ </a:t>
            </a:r>
            <a:endParaRPr lang="es-ES" sz="3600" dirty="0">
              <a:latin typeface="Minion Pro"/>
              <a:cs typeface="Minion Pro"/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52400" y="1257300"/>
            <a:ext cx="8839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3200" dirty="0"/>
              <a:t>el hermano recibía el pan para que comieran sus niños</a:t>
            </a:r>
            <a:r>
              <a:rPr lang="es-ES_tradnl" sz="3200" dirty="0"/>
              <a:t> </a:t>
            </a:r>
            <a:endParaRPr lang="en-US" sz="3000" dirty="0">
              <a:cs typeface="+mn-cs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010470385"/>
              </p:ext>
            </p:extLst>
          </p:nvPr>
        </p:nvGraphicFramePr>
        <p:xfrm>
          <a:off x="228600" y="2470150"/>
          <a:ext cx="8686800" cy="2413632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ἐλαμβάνε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λαμβάνω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recibía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τὸν ἀρτον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ἄρτος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el pan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solidFill>
                            <a:srgbClr val="FF0000"/>
                          </a:solidFill>
                          <a:latin typeface="Minion Pro"/>
                          <a:cs typeface="Minion Pro"/>
                        </a:rPr>
                        <a:t>ἐσθίωσι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solidFill>
                            <a:schemeClr val="tx1"/>
                          </a:solidFill>
                          <a:latin typeface="Minion Pro"/>
                          <a:cs typeface="Minion Pro"/>
                        </a:rPr>
                        <a:t>ἐσθίω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coman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τὰ παιδία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παιδίον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los niños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αὐτοῦ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αὐτός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de él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920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304077"/>
            <a:ext cx="88423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4000" dirty="0">
                <a:latin typeface="Minion Pro"/>
                <a:cs typeface="Minion Pro"/>
              </a:rPr>
              <a:t>πιστεύωμεν τούς λόγους τοῦ θεοῦ </a:t>
            </a:r>
            <a:endParaRPr lang="es-ES" sz="4000" dirty="0">
              <a:latin typeface="Minion Pro"/>
              <a:cs typeface="Minion Pro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688084974"/>
              </p:ext>
            </p:extLst>
          </p:nvPr>
        </p:nvGraphicFramePr>
        <p:xfrm>
          <a:off x="228600" y="2470150"/>
          <a:ext cx="8686800" cy="706640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600" dirty="0" smtClean="0">
                          <a:latin typeface="Minion Pro"/>
                          <a:cs typeface="Minion Pro"/>
                        </a:rPr>
                        <a:t>πιστεύωμεν </a:t>
                      </a:r>
                      <a:endParaRPr kumimoji="0" lang="es-PE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34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304077"/>
            <a:ext cx="88423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4000" dirty="0">
                <a:latin typeface="Minion Pro"/>
                <a:cs typeface="Minion Pro"/>
              </a:rPr>
              <a:t>πιστεύωμεν τούς λόγους τοῦ θεοῦ </a:t>
            </a:r>
            <a:endParaRPr lang="es-ES" sz="4000" dirty="0">
              <a:latin typeface="Minion Pro"/>
              <a:cs typeface="Minion Pro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695236296"/>
              </p:ext>
            </p:extLst>
          </p:nvPr>
        </p:nvGraphicFramePr>
        <p:xfrm>
          <a:off x="228600" y="2470150"/>
          <a:ext cx="8686800" cy="706640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600" dirty="0" smtClean="0">
                          <a:latin typeface="Minion Pro"/>
                          <a:cs typeface="Minion Pro"/>
                        </a:rPr>
                        <a:t>πιστεύωμεν </a:t>
                      </a:r>
                      <a:endParaRPr kumimoji="0" lang="es-PE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πιστεύω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creamos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999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304077"/>
            <a:ext cx="88423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4000" dirty="0">
                <a:latin typeface="Minion Pro"/>
                <a:cs typeface="Minion Pro"/>
              </a:rPr>
              <a:t>πιστεύωμεν τούς λόγους τοῦ θεοῦ </a:t>
            </a:r>
            <a:endParaRPr lang="es-ES" sz="4000" dirty="0">
              <a:latin typeface="Minion Pro"/>
              <a:cs typeface="Minion Pro"/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52400" y="1257300"/>
            <a:ext cx="88392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3200" dirty="0"/>
              <a:t>creamos las palabras de Dios</a:t>
            </a:r>
            <a:r>
              <a:rPr lang="es-ES_tradnl" sz="3200" dirty="0"/>
              <a:t> </a:t>
            </a:r>
            <a:endParaRPr lang="en-US" sz="3000" dirty="0">
              <a:cs typeface="+mn-cs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276205011"/>
              </p:ext>
            </p:extLst>
          </p:nvPr>
        </p:nvGraphicFramePr>
        <p:xfrm>
          <a:off x="228600" y="2470150"/>
          <a:ext cx="8686800" cy="706640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600" dirty="0" smtClean="0">
                          <a:latin typeface="Minion Pro"/>
                          <a:cs typeface="Minion Pro"/>
                        </a:rPr>
                        <a:t>πιστεύωμεν </a:t>
                      </a:r>
                      <a:endParaRPr kumimoji="0" lang="es-PE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πιστεύω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creamos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195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334854"/>
            <a:ext cx="88423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600" dirty="0">
                <a:latin typeface="Minion Pro"/>
                <a:cs typeface="Minion Pro"/>
              </a:rPr>
              <a:t>οὐ μὴ βλέπητε μοι </a:t>
            </a:r>
            <a:endParaRPr lang="es-ES" sz="3600" dirty="0">
              <a:latin typeface="Minion Pro"/>
              <a:cs typeface="Minion Pro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501363289"/>
              </p:ext>
            </p:extLst>
          </p:nvPr>
        </p:nvGraphicFramePr>
        <p:xfrm>
          <a:off x="228600" y="2470150"/>
          <a:ext cx="8686800" cy="1110528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βλέπητε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μοι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11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334854"/>
            <a:ext cx="88423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600" dirty="0">
                <a:latin typeface="Minion Pro"/>
                <a:cs typeface="Minion Pro"/>
              </a:rPr>
              <a:t>οὐ μὴ βλέπητε μοι </a:t>
            </a:r>
            <a:endParaRPr lang="es-ES" sz="3600" dirty="0">
              <a:latin typeface="Minion Pro"/>
              <a:cs typeface="Minion Pro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046350747"/>
              </p:ext>
            </p:extLst>
          </p:nvPr>
        </p:nvGraphicFramePr>
        <p:xfrm>
          <a:off x="228600" y="2470150"/>
          <a:ext cx="8686800" cy="1110528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βλέπητε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βλέπω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vean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μοι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40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334854"/>
            <a:ext cx="88423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600" dirty="0">
                <a:latin typeface="Minion Pro"/>
                <a:cs typeface="Minion Pro"/>
              </a:rPr>
              <a:t>οὐ μὴ βλέπητε μοι </a:t>
            </a:r>
            <a:endParaRPr lang="es-ES" sz="3600" dirty="0">
              <a:latin typeface="Minion Pro"/>
              <a:cs typeface="Minion Pro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152996082"/>
              </p:ext>
            </p:extLst>
          </p:nvPr>
        </p:nvGraphicFramePr>
        <p:xfrm>
          <a:off x="228600" y="2470150"/>
          <a:ext cx="8686800" cy="1110528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βλέπητε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βλέπω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vean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μοι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ἐγώ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 mí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13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334854"/>
            <a:ext cx="88423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600" dirty="0">
                <a:latin typeface="Minion Pro"/>
                <a:cs typeface="Minion Pro"/>
              </a:rPr>
              <a:t>οὐ μὴ βλέπητε μοι </a:t>
            </a:r>
            <a:endParaRPr lang="es-ES" sz="3600" dirty="0">
              <a:latin typeface="Minion Pro"/>
              <a:cs typeface="Minion Pro"/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52400" y="1257300"/>
            <a:ext cx="88392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3200" dirty="0"/>
              <a:t>jamás me ver</a:t>
            </a:r>
            <a:r>
              <a:rPr lang="es-PE" sz="3200" dirty="0"/>
              <a:t>án</a:t>
            </a:r>
            <a:r>
              <a:rPr lang="es-ES_tradnl" sz="3200" dirty="0"/>
              <a:t> </a:t>
            </a:r>
            <a:endParaRPr lang="en-US" sz="3000" dirty="0">
              <a:cs typeface="+mn-cs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369605367"/>
              </p:ext>
            </p:extLst>
          </p:nvPr>
        </p:nvGraphicFramePr>
        <p:xfrm>
          <a:off x="228600" y="2470150"/>
          <a:ext cx="8686800" cy="1110528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βλέπητε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βλέπω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vean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μοι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ἐγώ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 mí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947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57856"/>
            <a:ext cx="88423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600" dirty="0">
                <a:latin typeface="Minion Pro"/>
                <a:cs typeface="Minion Pro"/>
              </a:rPr>
              <a:t>Jn 9:5 ὅταν ἐν τῷ κόσμῳ ὦ, φῶς εἰμι τοῦ κόσμου.</a:t>
            </a: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31040424"/>
              </p:ext>
            </p:extLst>
          </p:nvPr>
        </p:nvGraphicFramePr>
        <p:xfrm>
          <a:off x="228600" y="2470150"/>
          <a:ext cx="8686800" cy="798080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dirty="0" smtClean="0">
                          <a:latin typeface="Minion Pro"/>
                          <a:cs typeface="Minion Pro"/>
                        </a:rPr>
                        <a:t>ὦ</a:t>
                      </a:r>
                      <a:endParaRPr kumimoji="0" lang="es-PE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633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57856"/>
            <a:ext cx="88423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600" dirty="0">
                <a:latin typeface="Minion Pro"/>
                <a:cs typeface="Minion Pro"/>
              </a:rPr>
              <a:t>Jn 9:5 ὅταν ἐν τῷ κόσμῳ ὦ, φῶς εἰμι τοῦ κόσμου.</a:t>
            </a: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827338166"/>
              </p:ext>
            </p:extLst>
          </p:nvPr>
        </p:nvGraphicFramePr>
        <p:xfrm>
          <a:off x="228600" y="2470150"/>
          <a:ext cx="8686800" cy="798080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dirty="0" smtClean="0">
                          <a:latin typeface="Minion Pro"/>
                          <a:cs typeface="Minion Pro"/>
                        </a:rPr>
                        <a:t>ὦ</a:t>
                      </a:r>
                      <a:endParaRPr kumimoji="0" lang="es-PE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εἰμί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esté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1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69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141994"/>
              </p:ext>
            </p:extLst>
          </p:nvPr>
        </p:nvGraphicFramePr>
        <p:xfrm>
          <a:off x="304800" y="981075"/>
          <a:ext cx="8534400" cy="1492250"/>
        </p:xfrm>
        <a:graphic>
          <a:graphicData uri="http://schemas.openxmlformats.org/drawingml/2006/table">
            <a:tbl>
              <a:tblPr/>
              <a:tblGrid>
                <a:gridCol w="2057400"/>
                <a:gridCol w="6477000"/>
              </a:tblGrid>
              <a:tr h="497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Subjuntivo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456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El modo subjuntivo siempre aparece dentro de la subordinación – salvo en los </a:t>
                      </a:r>
                      <a:r>
                        <a:rPr kumimoji="0" lang="es-E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casos…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1948" name="Text Box 28"/>
          <p:cNvSpPr txBox="1">
            <a:spLocks noChangeArrowheads="1"/>
          </p:cNvSpPr>
          <p:nvPr/>
        </p:nvSpPr>
        <p:spPr bwMode="auto">
          <a:xfrm>
            <a:off x="203200" y="111125"/>
            <a:ext cx="2921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4000" b="1" dirty="0">
                <a:cs typeface="+mn-cs"/>
              </a:rPr>
              <a:t>En español</a:t>
            </a:r>
            <a:endParaRPr lang="en-US" sz="4000" b="1" dirty="0">
              <a:cs typeface="+mn-cs"/>
            </a:endParaRPr>
          </a:p>
        </p:txBody>
      </p:sp>
      <p:sp>
        <p:nvSpPr>
          <p:cNvPr id="81977" name="Text Box 57"/>
          <p:cNvSpPr txBox="1">
            <a:spLocks noChangeArrowheads="1"/>
          </p:cNvSpPr>
          <p:nvPr/>
        </p:nvSpPr>
        <p:spPr bwMode="auto">
          <a:xfrm>
            <a:off x="762000" y="2473226"/>
            <a:ext cx="8077200" cy="230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i="1" dirty="0"/>
              <a:t>La </a:t>
            </a:r>
            <a:r>
              <a:rPr lang="en-US" sz="2800" b="1" i="1" dirty="0" err="1"/>
              <a:t>Oración</a:t>
            </a:r>
            <a:r>
              <a:rPr lang="en-US" sz="2800" b="1" i="1" dirty="0"/>
              <a:t> </a:t>
            </a:r>
            <a:r>
              <a:rPr lang="en-US" sz="2800" b="1" i="1" dirty="0" err="1"/>
              <a:t>Desiderativa</a:t>
            </a:r>
            <a:r>
              <a:rPr lang="en-US" sz="2800" b="1" i="1" dirty="0"/>
              <a:t> </a:t>
            </a:r>
            <a:r>
              <a:rPr lang="en-US" sz="2800" i="1" dirty="0" err="1" smtClean="0"/>
              <a:t>es</a:t>
            </a:r>
            <a:r>
              <a:rPr lang="en-US" sz="2800" i="1" dirty="0" smtClean="0"/>
              <a:t> </a:t>
            </a:r>
            <a:r>
              <a:rPr lang="en-US" sz="2800" i="1" dirty="0" err="1"/>
              <a:t>aquella</a:t>
            </a:r>
            <a:r>
              <a:rPr lang="en-US" sz="2800" i="1" dirty="0"/>
              <a:t> </a:t>
            </a:r>
            <a:r>
              <a:rPr lang="en-US" sz="2800" i="1" dirty="0" err="1"/>
              <a:t>que</a:t>
            </a:r>
            <a:r>
              <a:rPr lang="en-US" sz="2800" i="1" dirty="0"/>
              <a:t> </a:t>
            </a:r>
            <a:r>
              <a:rPr lang="en-US" sz="2800" i="1" dirty="0" err="1"/>
              <a:t>expresa</a:t>
            </a:r>
            <a:r>
              <a:rPr lang="en-US" sz="2800" i="1" dirty="0"/>
              <a:t> </a:t>
            </a:r>
            <a:r>
              <a:rPr lang="en-US" sz="2800" i="1" dirty="0" err="1"/>
              <a:t>deseo</a:t>
            </a:r>
            <a:r>
              <a:rPr lang="en-US" sz="2800" i="1" dirty="0"/>
              <a:t>, </a:t>
            </a:r>
            <a:r>
              <a:rPr lang="en-US" sz="2800" i="1" dirty="0" err="1"/>
              <a:t>solicitud</a:t>
            </a:r>
            <a:r>
              <a:rPr lang="en-US" sz="2800" i="1" dirty="0"/>
              <a:t> o </a:t>
            </a:r>
            <a:r>
              <a:rPr lang="en-US" sz="2800" i="1" dirty="0" err="1"/>
              <a:t>súplica</a:t>
            </a:r>
            <a:r>
              <a:rPr lang="en-US" sz="2800" i="1" dirty="0"/>
              <a:t> de </a:t>
            </a:r>
            <a:r>
              <a:rPr lang="en-US" sz="2800" i="1" dirty="0" err="1"/>
              <a:t>manera</a:t>
            </a:r>
            <a:r>
              <a:rPr lang="en-US" sz="2800" i="1" dirty="0"/>
              <a:t> </a:t>
            </a:r>
            <a:r>
              <a:rPr lang="en-US" sz="2800" i="1" dirty="0" err="1" smtClean="0"/>
              <a:t>indirecta</a:t>
            </a:r>
            <a:r>
              <a:rPr lang="en-US" sz="2800" i="1" dirty="0" smtClean="0"/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PE" sz="3200" b="1" i="1" dirty="0" smtClean="0">
                <a:cs typeface="+mn-cs"/>
              </a:rPr>
              <a:t>Que te </a:t>
            </a:r>
            <a:r>
              <a:rPr lang="es-PE" sz="3200" b="1" i="1" dirty="0" smtClean="0">
                <a:solidFill>
                  <a:srgbClr val="008000"/>
                </a:solidFill>
                <a:cs typeface="+mn-cs"/>
              </a:rPr>
              <a:t>salga</a:t>
            </a:r>
            <a:r>
              <a:rPr lang="es-PE" sz="3200" b="1" i="1" dirty="0" smtClean="0">
                <a:cs typeface="+mn-cs"/>
              </a:rPr>
              <a:t> bien en el examen.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PE" sz="3200" b="1" i="1" dirty="0" smtClean="0">
                <a:cs typeface="+mn-cs"/>
              </a:rPr>
              <a:t>Ojalá me </a:t>
            </a:r>
            <a:r>
              <a:rPr lang="es-PE" sz="3200" b="1" i="1" dirty="0" smtClean="0">
                <a:solidFill>
                  <a:srgbClr val="008000"/>
                </a:solidFill>
                <a:cs typeface="+mn-cs"/>
              </a:rPr>
              <a:t>salga</a:t>
            </a:r>
            <a:r>
              <a:rPr lang="es-PE" sz="3200" b="1" i="1" dirty="0" smtClean="0">
                <a:cs typeface="+mn-cs"/>
              </a:rPr>
              <a:t> bien.</a:t>
            </a:r>
          </a:p>
        </p:txBody>
      </p:sp>
    </p:spTree>
    <p:extLst>
      <p:ext uri="{BB962C8B-B14F-4D97-AF65-F5344CB8AC3E}">
        <p14:creationId xmlns:p14="http://schemas.microsoft.com/office/powerpoint/2010/main" val="379373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57856"/>
            <a:ext cx="88423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600" dirty="0">
                <a:latin typeface="Minion Pro"/>
                <a:cs typeface="Minion Pro"/>
              </a:rPr>
              <a:t>Jn 9:5 ὅταν ἐν τῷ κόσμῳ ὦ, φῶς εἰμι τοῦ κόσμου.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52400" y="1257300"/>
            <a:ext cx="8839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3200" dirty="0">
                <a:latin typeface="Minion Pro"/>
                <a:cs typeface="Minion Pro"/>
              </a:rPr>
              <a:t>cuando/mientras estoy en el mundo, luz soy del mundo </a:t>
            </a:r>
            <a:endParaRPr lang="en-US" sz="3000" dirty="0">
              <a:latin typeface="Minion Pro"/>
              <a:cs typeface="Minion Pro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607460748"/>
              </p:ext>
            </p:extLst>
          </p:nvPr>
        </p:nvGraphicFramePr>
        <p:xfrm>
          <a:off x="228600" y="2470150"/>
          <a:ext cx="8686800" cy="798080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dirty="0" smtClean="0">
                          <a:latin typeface="Minion Pro"/>
                          <a:cs typeface="Minion Pro"/>
                        </a:rPr>
                        <a:t>ὦ</a:t>
                      </a:r>
                      <a:endParaRPr kumimoji="0" lang="es-PE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εἰμί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esté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693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608960"/>
              </p:ext>
            </p:extLst>
          </p:nvPr>
        </p:nvGraphicFramePr>
        <p:xfrm>
          <a:off x="228600" y="114300"/>
          <a:ext cx="8686800" cy="4460876"/>
        </p:xfrm>
        <a:graphic>
          <a:graphicData uri="http://schemas.openxmlformats.org/drawingml/2006/table">
            <a:tbl>
              <a:tblPr/>
              <a:tblGrid>
                <a:gridCol w="411163"/>
                <a:gridCol w="1257300"/>
                <a:gridCol w="1912937"/>
                <a:gridCol w="457200"/>
                <a:gridCol w="1905000"/>
                <a:gridCol w="2743200"/>
              </a:tblGrid>
              <a:tr h="285696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Presente M/P</a:t>
                      </a:r>
                    </a:p>
                  </a:txBody>
                  <a:tcPr marT="34284" marB="3428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84" marB="3428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Presente M/P</a:t>
                      </a:r>
                    </a:p>
                  </a:txBody>
                  <a:tcPr marT="34284" marB="3428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Traducción</a:t>
                      </a:r>
                    </a:p>
                  </a:txBody>
                  <a:tcPr marT="34284" marB="3428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610">
                <a:tc rowSpan="6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1s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2s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3s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1p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2p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3p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241" name="Text Box 57"/>
          <p:cNvSpPr txBox="1">
            <a:spLocks noChangeArrowheads="1"/>
          </p:cNvSpPr>
          <p:nvPr/>
        </p:nvSpPr>
        <p:spPr bwMode="auto">
          <a:xfrm rot="16200000" flipH="1">
            <a:off x="-1566068" y="2285206"/>
            <a:ext cx="3986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dirty="0">
                <a:cs typeface="+mn-cs"/>
              </a:rPr>
              <a:t>Indicativo</a:t>
            </a:r>
            <a:endParaRPr lang="en-US" sz="2000" dirty="0">
              <a:cs typeface="+mn-cs"/>
            </a:endParaRPr>
          </a:p>
        </p:txBody>
      </p:sp>
      <p:sp>
        <p:nvSpPr>
          <p:cNvPr id="93254" name="Text Box 70"/>
          <p:cNvSpPr txBox="1">
            <a:spLocks noChangeArrowheads="1"/>
          </p:cNvSpPr>
          <p:nvPr/>
        </p:nvSpPr>
        <p:spPr bwMode="auto">
          <a:xfrm rot="16200000" flipH="1">
            <a:off x="2575719" y="2205831"/>
            <a:ext cx="286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b="1">
                <a:solidFill>
                  <a:srgbClr val="FF0000"/>
                </a:solidFill>
                <a:cs typeface="+mn-cs"/>
              </a:rPr>
              <a:t>Subjuntivo</a:t>
            </a:r>
            <a:endParaRPr lang="en-US" sz="2000" b="1">
              <a:solidFill>
                <a:srgbClr val="FF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93255"/>
              </p:ext>
            </p:extLst>
          </p:nvPr>
        </p:nvGraphicFramePr>
        <p:xfrm>
          <a:off x="228600" y="114300"/>
          <a:ext cx="8686800" cy="4460876"/>
        </p:xfrm>
        <a:graphic>
          <a:graphicData uri="http://schemas.openxmlformats.org/drawingml/2006/table">
            <a:tbl>
              <a:tblPr/>
              <a:tblGrid>
                <a:gridCol w="411163"/>
                <a:gridCol w="1257300"/>
                <a:gridCol w="1912937"/>
                <a:gridCol w="457200"/>
                <a:gridCol w="1905000"/>
                <a:gridCol w="2743200"/>
              </a:tblGrid>
              <a:tr h="285696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Presente M/P</a:t>
                      </a:r>
                    </a:p>
                  </a:txBody>
                  <a:tcPr marT="34284" marB="3428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84" marB="3428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Presente M/P</a:t>
                      </a:r>
                    </a:p>
                  </a:txBody>
                  <a:tcPr marT="34284" marB="3428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Traducción</a:t>
                      </a:r>
                    </a:p>
                  </a:txBody>
                  <a:tcPr marT="34284" marB="3428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610">
                <a:tc rowSpan="6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1s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,omai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2s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,h|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3s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,etai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1p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o,meqa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2p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,esqe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3p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,ontai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241" name="Text Box 57"/>
          <p:cNvSpPr txBox="1">
            <a:spLocks noChangeArrowheads="1"/>
          </p:cNvSpPr>
          <p:nvPr/>
        </p:nvSpPr>
        <p:spPr bwMode="auto">
          <a:xfrm rot="16200000" flipH="1">
            <a:off x="-1566068" y="2285206"/>
            <a:ext cx="3986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dirty="0">
                <a:cs typeface="+mn-cs"/>
              </a:rPr>
              <a:t>Indicativo</a:t>
            </a:r>
            <a:endParaRPr lang="en-US" sz="2000" dirty="0">
              <a:cs typeface="+mn-cs"/>
            </a:endParaRPr>
          </a:p>
        </p:txBody>
      </p:sp>
      <p:sp>
        <p:nvSpPr>
          <p:cNvPr id="93254" name="Text Box 70"/>
          <p:cNvSpPr txBox="1">
            <a:spLocks noChangeArrowheads="1"/>
          </p:cNvSpPr>
          <p:nvPr/>
        </p:nvSpPr>
        <p:spPr bwMode="auto">
          <a:xfrm rot="16200000" flipH="1">
            <a:off x="2575719" y="2205831"/>
            <a:ext cx="286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b="1">
                <a:solidFill>
                  <a:srgbClr val="FF0000"/>
                </a:solidFill>
                <a:cs typeface="+mn-cs"/>
              </a:rPr>
              <a:t>Subjuntivo</a:t>
            </a:r>
            <a:endParaRPr lang="en-US" sz="2000" b="1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564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835209"/>
              </p:ext>
            </p:extLst>
          </p:nvPr>
        </p:nvGraphicFramePr>
        <p:xfrm>
          <a:off x="228600" y="114300"/>
          <a:ext cx="8686800" cy="4460876"/>
        </p:xfrm>
        <a:graphic>
          <a:graphicData uri="http://schemas.openxmlformats.org/drawingml/2006/table">
            <a:tbl>
              <a:tblPr/>
              <a:tblGrid>
                <a:gridCol w="411163"/>
                <a:gridCol w="1257300"/>
                <a:gridCol w="1912937"/>
                <a:gridCol w="457200"/>
                <a:gridCol w="1905000"/>
                <a:gridCol w="2743200"/>
              </a:tblGrid>
              <a:tr h="285696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Presente M/P</a:t>
                      </a:r>
                    </a:p>
                  </a:txBody>
                  <a:tcPr marT="34284" marB="3428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84" marB="3428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Presente M/P</a:t>
                      </a:r>
                    </a:p>
                  </a:txBody>
                  <a:tcPr marT="34284" marB="3428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Traducción</a:t>
                      </a:r>
                    </a:p>
                  </a:txBody>
                  <a:tcPr marT="34284" marB="3428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610">
                <a:tc rowSpan="6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1s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,omai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,wmai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2s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,h|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,h</a:t>
                      </a:r>
                      <a:r>
                        <a:rPr kumimoji="0" lang="pt-B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|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3s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,etai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,htai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1p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o,meqa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w,meqa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2p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,esqe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,hsqe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3p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,ontai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,wntai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241" name="Text Box 57"/>
          <p:cNvSpPr txBox="1">
            <a:spLocks noChangeArrowheads="1"/>
          </p:cNvSpPr>
          <p:nvPr/>
        </p:nvSpPr>
        <p:spPr bwMode="auto">
          <a:xfrm rot="16200000" flipH="1">
            <a:off x="-1566068" y="2285206"/>
            <a:ext cx="3986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dirty="0">
                <a:cs typeface="+mn-cs"/>
              </a:rPr>
              <a:t>Indicativo</a:t>
            </a:r>
            <a:endParaRPr lang="en-US" sz="2000" dirty="0">
              <a:cs typeface="+mn-cs"/>
            </a:endParaRPr>
          </a:p>
        </p:txBody>
      </p:sp>
      <p:sp>
        <p:nvSpPr>
          <p:cNvPr id="93254" name="Text Box 70"/>
          <p:cNvSpPr txBox="1">
            <a:spLocks noChangeArrowheads="1"/>
          </p:cNvSpPr>
          <p:nvPr/>
        </p:nvSpPr>
        <p:spPr bwMode="auto">
          <a:xfrm rot="16200000" flipH="1">
            <a:off x="2575719" y="2205831"/>
            <a:ext cx="286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b="1">
                <a:solidFill>
                  <a:srgbClr val="FF0000"/>
                </a:solidFill>
                <a:cs typeface="+mn-cs"/>
              </a:rPr>
              <a:t>Subjuntivo</a:t>
            </a:r>
            <a:endParaRPr lang="en-US" sz="2000" b="1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616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6" name="Group 2"/>
          <p:cNvGraphicFramePr>
            <a:graphicFrameLocks noGrp="1"/>
          </p:cNvGraphicFramePr>
          <p:nvPr/>
        </p:nvGraphicFramePr>
        <p:xfrm>
          <a:off x="228600" y="114300"/>
          <a:ext cx="8686800" cy="4461384"/>
        </p:xfrm>
        <a:graphic>
          <a:graphicData uri="http://schemas.openxmlformats.org/drawingml/2006/table">
            <a:tbl>
              <a:tblPr/>
              <a:tblGrid>
                <a:gridCol w="411163"/>
                <a:gridCol w="1257300"/>
                <a:gridCol w="1912937"/>
                <a:gridCol w="457200"/>
                <a:gridCol w="1905000"/>
                <a:gridCol w="2743200"/>
              </a:tblGrid>
              <a:tr h="285696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Presente M/P</a:t>
                      </a:r>
                    </a:p>
                  </a:txBody>
                  <a:tcPr marT="34284" marB="3428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84" marB="3428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Presente M/P</a:t>
                      </a:r>
                    </a:p>
                  </a:txBody>
                  <a:tcPr marT="34284" marB="3428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Traducción</a:t>
                      </a:r>
                    </a:p>
                  </a:txBody>
                  <a:tcPr marT="34284" marB="3428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610">
                <a:tc rowSpan="6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1s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,omai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,wmai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 suelte /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sea soltado</a:t>
                      </a:r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2s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,h|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,h</a:t>
                      </a:r>
                      <a:r>
                        <a:rPr kumimoji="0" lang="pt-B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|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 sueltes /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seas soltado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3s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,etai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,htai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se suelte /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sea soltado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1p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o,meqa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w,meqa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nos soltemos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seamos soltados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2p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,esqe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,hsqe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se suelten /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sean soltados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3p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,ontai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,wntai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se suelten /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sean soltados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241" name="Text Box 57"/>
          <p:cNvSpPr txBox="1">
            <a:spLocks noChangeArrowheads="1"/>
          </p:cNvSpPr>
          <p:nvPr/>
        </p:nvSpPr>
        <p:spPr bwMode="auto">
          <a:xfrm rot="16200000" flipH="1">
            <a:off x="-1566068" y="2285206"/>
            <a:ext cx="3986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dirty="0">
                <a:cs typeface="+mn-cs"/>
              </a:rPr>
              <a:t>Indicativo</a:t>
            </a:r>
            <a:endParaRPr lang="en-US" sz="2000" dirty="0">
              <a:cs typeface="+mn-cs"/>
            </a:endParaRPr>
          </a:p>
        </p:txBody>
      </p:sp>
      <p:sp>
        <p:nvSpPr>
          <p:cNvPr id="93254" name="Text Box 70"/>
          <p:cNvSpPr txBox="1">
            <a:spLocks noChangeArrowheads="1"/>
          </p:cNvSpPr>
          <p:nvPr/>
        </p:nvSpPr>
        <p:spPr bwMode="auto">
          <a:xfrm rot="16200000" flipH="1">
            <a:off x="2575719" y="2205831"/>
            <a:ext cx="286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b="1">
                <a:solidFill>
                  <a:srgbClr val="FF0000"/>
                </a:solidFill>
                <a:cs typeface="+mn-cs"/>
              </a:rPr>
              <a:t>Subjuntivo</a:t>
            </a:r>
            <a:endParaRPr lang="en-US" sz="2000" b="1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46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462" name="Group 206"/>
          <p:cNvGraphicFramePr>
            <a:graphicFrameLocks noGrp="1"/>
          </p:cNvGraphicFramePr>
          <p:nvPr/>
        </p:nvGraphicFramePr>
        <p:xfrm>
          <a:off x="228600" y="114300"/>
          <a:ext cx="4648200" cy="3130551"/>
        </p:xfrm>
        <a:graphic>
          <a:graphicData uri="http://schemas.openxmlformats.org/drawingml/2006/table">
            <a:tbl>
              <a:tblPr/>
              <a:tblGrid>
                <a:gridCol w="411163"/>
                <a:gridCol w="655637"/>
                <a:gridCol w="1905000"/>
                <a:gridCol w="1676400"/>
              </a:tblGrid>
              <a:tr h="285751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Presente A</a:t>
                      </a:r>
                    </a:p>
                  </a:txBody>
                  <a:tcPr marT="34286" marB="3428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Presente M/P</a:t>
                      </a:r>
                    </a:p>
                  </a:txBody>
                  <a:tcPr marT="34286" marB="3428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529">
                <a:tc rowSpan="6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,w</a:t>
                      </a: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,omai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ei</a:t>
                      </a:r>
                      <a:r>
                        <a:rPr kumimoji="0" lang="es-MX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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 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  <a:sym typeface="Symbol" charset="0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,h|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ei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  <a:sym typeface="Symbol" charset="0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,etai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,omen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o,meqa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,ete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,esqe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,ousi$n</a:t>
                      </a:r>
                      <a:r>
                        <a:rPr kumimoji="0" lang="pt-B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%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,ontai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313" name="Text Box 57"/>
          <p:cNvSpPr txBox="1">
            <a:spLocks noChangeArrowheads="1"/>
          </p:cNvSpPr>
          <p:nvPr/>
        </p:nvSpPr>
        <p:spPr bwMode="auto">
          <a:xfrm rot="16200000" flipH="1">
            <a:off x="-575469" y="1718469"/>
            <a:ext cx="200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b="1">
                <a:solidFill>
                  <a:srgbClr val="FF0000"/>
                </a:solidFill>
                <a:cs typeface="+mn-cs"/>
              </a:rPr>
              <a:t>Indicativo</a:t>
            </a:r>
            <a:endParaRPr lang="en-US" sz="2000" b="1">
              <a:solidFill>
                <a:srgbClr val="FF0000"/>
              </a:solidFill>
              <a:cs typeface="+mn-cs"/>
            </a:endParaRPr>
          </a:p>
        </p:txBody>
      </p:sp>
      <p:graphicFrame>
        <p:nvGraphicFramePr>
          <p:cNvPr id="96534" name="Group 278"/>
          <p:cNvGraphicFramePr>
            <a:graphicFrameLocks noGrp="1"/>
          </p:cNvGraphicFramePr>
          <p:nvPr/>
        </p:nvGraphicFramePr>
        <p:xfrm>
          <a:off x="4953000" y="114300"/>
          <a:ext cx="3962400" cy="3130551"/>
        </p:xfrm>
        <a:graphic>
          <a:graphicData uri="http://schemas.openxmlformats.org/drawingml/2006/table">
            <a:tbl>
              <a:tblPr/>
              <a:tblGrid>
                <a:gridCol w="457200"/>
                <a:gridCol w="1752600"/>
                <a:gridCol w="1752600"/>
              </a:tblGrid>
              <a:tr h="285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86" marB="3428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Presente Act.</a:t>
                      </a:r>
                    </a:p>
                  </a:txBody>
                  <a:tcPr marT="34286" marB="3428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Presente M/P</a:t>
                      </a:r>
                    </a:p>
                  </a:txBody>
                  <a:tcPr marT="34286" marB="3428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529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,w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,wmai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,h</a:t>
                      </a:r>
                      <a:r>
                        <a:rPr kumimoji="0" lang="pt-B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|</a:t>
                      </a:r>
                      <a:r>
                        <a:rPr kumimoji="0" lang="es-MX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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 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  <a:sym typeface="Symbol" charset="0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,h|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,h</a:t>
                      </a:r>
                      <a:r>
                        <a:rPr kumimoji="0" lang="pt-B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|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  <a:sym typeface="Symbol" charset="0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,htai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,wmen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w,meqa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,hte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,hsqe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,wsi$n%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,wntai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453" name="Text Box 197"/>
          <p:cNvSpPr txBox="1">
            <a:spLocks noChangeArrowheads="1"/>
          </p:cNvSpPr>
          <p:nvPr/>
        </p:nvSpPr>
        <p:spPr bwMode="auto">
          <a:xfrm>
            <a:off x="647700" y="400050"/>
            <a:ext cx="658813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500">
                <a:cs typeface="+mn-cs"/>
              </a:rPr>
              <a:t>1s</a:t>
            </a:r>
          </a:p>
        </p:txBody>
      </p:sp>
      <p:sp>
        <p:nvSpPr>
          <p:cNvPr id="96454" name="Text Box 198"/>
          <p:cNvSpPr txBox="1">
            <a:spLocks noChangeArrowheads="1"/>
          </p:cNvSpPr>
          <p:nvPr/>
        </p:nvSpPr>
        <p:spPr bwMode="auto">
          <a:xfrm>
            <a:off x="647700" y="869950"/>
            <a:ext cx="658813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500">
                <a:cs typeface="+mn-cs"/>
              </a:rPr>
              <a:t>2s</a:t>
            </a:r>
          </a:p>
        </p:txBody>
      </p:sp>
      <p:sp>
        <p:nvSpPr>
          <p:cNvPr id="96455" name="Text Box 199"/>
          <p:cNvSpPr txBox="1">
            <a:spLocks noChangeArrowheads="1"/>
          </p:cNvSpPr>
          <p:nvPr/>
        </p:nvSpPr>
        <p:spPr bwMode="auto">
          <a:xfrm>
            <a:off x="647700" y="1338263"/>
            <a:ext cx="658813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500">
                <a:cs typeface="+mn-cs"/>
              </a:rPr>
              <a:t>3s</a:t>
            </a:r>
          </a:p>
        </p:txBody>
      </p:sp>
      <p:sp>
        <p:nvSpPr>
          <p:cNvPr id="96456" name="Text Box 200"/>
          <p:cNvSpPr txBox="1">
            <a:spLocks noChangeArrowheads="1"/>
          </p:cNvSpPr>
          <p:nvPr/>
        </p:nvSpPr>
        <p:spPr bwMode="auto">
          <a:xfrm>
            <a:off x="635000" y="1806575"/>
            <a:ext cx="684213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500">
                <a:cs typeface="+mn-cs"/>
              </a:rPr>
              <a:t>1p</a:t>
            </a:r>
          </a:p>
        </p:txBody>
      </p:sp>
      <p:sp>
        <p:nvSpPr>
          <p:cNvPr id="96457" name="Text Box 201"/>
          <p:cNvSpPr txBox="1">
            <a:spLocks noChangeArrowheads="1"/>
          </p:cNvSpPr>
          <p:nvPr/>
        </p:nvSpPr>
        <p:spPr bwMode="auto">
          <a:xfrm>
            <a:off x="635000" y="2274888"/>
            <a:ext cx="684213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500">
                <a:cs typeface="+mn-cs"/>
              </a:rPr>
              <a:t>2p</a:t>
            </a:r>
          </a:p>
        </p:txBody>
      </p:sp>
      <p:sp>
        <p:nvSpPr>
          <p:cNvPr id="96458" name="Text Box 202"/>
          <p:cNvSpPr txBox="1">
            <a:spLocks noChangeArrowheads="1"/>
          </p:cNvSpPr>
          <p:nvPr/>
        </p:nvSpPr>
        <p:spPr bwMode="auto">
          <a:xfrm>
            <a:off x="635000" y="2743200"/>
            <a:ext cx="684213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500">
                <a:cs typeface="+mn-cs"/>
              </a:rPr>
              <a:t>3p</a:t>
            </a:r>
          </a:p>
        </p:txBody>
      </p:sp>
      <p:sp>
        <p:nvSpPr>
          <p:cNvPr id="96535" name="Text Box 279"/>
          <p:cNvSpPr txBox="1">
            <a:spLocks noChangeArrowheads="1"/>
          </p:cNvSpPr>
          <p:nvPr/>
        </p:nvSpPr>
        <p:spPr bwMode="auto">
          <a:xfrm rot="16200000" flipH="1">
            <a:off x="4148931" y="1661319"/>
            <a:ext cx="200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b="1">
                <a:solidFill>
                  <a:srgbClr val="FF0000"/>
                </a:solidFill>
                <a:cs typeface="+mn-cs"/>
              </a:rPr>
              <a:t>Subjuntivo</a:t>
            </a:r>
            <a:endParaRPr lang="en-US" sz="2000" b="1">
              <a:solidFill>
                <a:srgbClr val="FF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462" name="Group 206"/>
          <p:cNvGraphicFramePr>
            <a:graphicFrameLocks noGrp="1"/>
          </p:cNvGraphicFramePr>
          <p:nvPr/>
        </p:nvGraphicFramePr>
        <p:xfrm>
          <a:off x="228600" y="114300"/>
          <a:ext cx="4648200" cy="3130551"/>
        </p:xfrm>
        <a:graphic>
          <a:graphicData uri="http://schemas.openxmlformats.org/drawingml/2006/table">
            <a:tbl>
              <a:tblPr/>
              <a:tblGrid>
                <a:gridCol w="411163"/>
                <a:gridCol w="655637"/>
                <a:gridCol w="1905000"/>
                <a:gridCol w="1676400"/>
              </a:tblGrid>
              <a:tr h="285751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Presente A</a:t>
                      </a:r>
                    </a:p>
                  </a:txBody>
                  <a:tcPr marT="34286" marB="3428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Presente M/P</a:t>
                      </a:r>
                    </a:p>
                  </a:txBody>
                  <a:tcPr marT="34286" marB="3428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529">
                <a:tc rowSpan="6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,w</a:t>
                      </a: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,omai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ei</a:t>
                      </a:r>
                      <a:r>
                        <a:rPr kumimoji="0" lang="es-MX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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 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  <a:sym typeface="Symbol" charset="0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,h</a:t>
                      </a:r>
                      <a:r>
                        <a:rPr kumimoji="0" lang="pt-B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|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ei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  <a:sym typeface="Symbol" charset="0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,etai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,omen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o,meqa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,ete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,esqe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,ousi$n</a:t>
                      </a:r>
                      <a:r>
                        <a:rPr kumimoji="0" lang="pt-B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%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,ontai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313" name="Text Box 57"/>
          <p:cNvSpPr txBox="1">
            <a:spLocks noChangeArrowheads="1"/>
          </p:cNvSpPr>
          <p:nvPr/>
        </p:nvSpPr>
        <p:spPr bwMode="auto">
          <a:xfrm rot="16200000" flipH="1">
            <a:off x="-575469" y="1718469"/>
            <a:ext cx="200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b="1">
                <a:solidFill>
                  <a:srgbClr val="FF0000"/>
                </a:solidFill>
                <a:cs typeface="+mn-cs"/>
              </a:rPr>
              <a:t>Indicativo</a:t>
            </a:r>
            <a:endParaRPr lang="en-US" sz="2000" b="1">
              <a:solidFill>
                <a:srgbClr val="FF0000"/>
              </a:solidFill>
              <a:cs typeface="+mn-cs"/>
            </a:endParaRPr>
          </a:p>
        </p:txBody>
      </p:sp>
      <p:graphicFrame>
        <p:nvGraphicFramePr>
          <p:cNvPr id="96534" name="Group 278"/>
          <p:cNvGraphicFramePr>
            <a:graphicFrameLocks noGrp="1"/>
          </p:cNvGraphicFramePr>
          <p:nvPr/>
        </p:nvGraphicFramePr>
        <p:xfrm>
          <a:off x="4953000" y="114300"/>
          <a:ext cx="3962400" cy="3130551"/>
        </p:xfrm>
        <a:graphic>
          <a:graphicData uri="http://schemas.openxmlformats.org/drawingml/2006/table">
            <a:tbl>
              <a:tblPr/>
              <a:tblGrid>
                <a:gridCol w="457200"/>
                <a:gridCol w="1752600"/>
                <a:gridCol w="1752600"/>
              </a:tblGrid>
              <a:tr h="285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86" marB="3428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Presente Act.</a:t>
                      </a:r>
                    </a:p>
                  </a:txBody>
                  <a:tcPr marT="34286" marB="3428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Presente M/P</a:t>
                      </a:r>
                    </a:p>
                  </a:txBody>
                  <a:tcPr marT="34286" marB="3428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529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,w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,wmai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,h</a:t>
                      </a:r>
                      <a:r>
                        <a:rPr kumimoji="0" lang="pt-B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|</a:t>
                      </a:r>
                      <a:r>
                        <a:rPr kumimoji="0" lang="es-MX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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 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  <a:sym typeface="Symbol" charset="0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,h|</a:t>
                      </a: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,h</a:t>
                      </a:r>
                      <a:r>
                        <a:rPr kumimoji="0" lang="pt-B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|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  <a:sym typeface="Symbol" charset="0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,htai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,wmen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w,meqa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,hte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,hsqe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,wsi$n%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,wntai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453" name="Text Box 197"/>
          <p:cNvSpPr txBox="1">
            <a:spLocks noChangeArrowheads="1"/>
          </p:cNvSpPr>
          <p:nvPr/>
        </p:nvSpPr>
        <p:spPr bwMode="auto">
          <a:xfrm>
            <a:off x="647700" y="400050"/>
            <a:ext cx="658813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500">
                <a:cs typeface="+mn-cs"/>
              </a:rPr>
              <a:t>1s</a:t>
            </a:r>
          </a:p>
        </p:txBody>
      </p:sp>
      <p:sp>
        <p:nvSpPr>
          <p:cNvPr id="96454" name="Text Box 198"/>
          <p:cNvSpPr txBox="1">
            <a:spLocks noChangeArrowheads="1"/>
          </p:cNvSpPr>
          <p:nvPr/>
        </p:nvSpPr>
        <p:spPr bwMode="auto">
          <a:xfrm>
            <a:off x="647700" y="869950"/>
            <a:ext cx="658813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500">
                <a:cs typeface="+mn-cs"/>
              </a:rPr>
              <a:t>2s</a:t>
            </a:r>
          </a:p>
        </p:txBody>
      </p:sp>
      <p:sp>
        <p:nvSpPr>
          <p:cNvPr id="96455" name="Text Box 199"/>
          <p:cNvSpPr txBox="1">
            <a:spLocks noChangeArrowheads="1"/>
          </p:cNvSpPr>
          <p:nvPr/>
        </p:nvSpPr>
        <p:spPr bwMode="auto">
          <a:xfrm>
            <a:off x="647700" y="1338263"/>
            <a:ext cx="658813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500">
                <a:cs typeface="+mn-cs"/>
              </a:rPr>
              <a:t>3s</a:t>
            </a:r>
          </a:p>
        </p:txBody>
      </p:sp>
      <p:sp>
        <p:nvSpPr>
          <p:cNvPr id="96456" name="Text Box 200"/>
          <p:cNvSpPr txBox="1">
            <a:spLocks noChangeArrowheads="1"/>
          </p:cNvSpPr>
          <p:nvPr/>
        </p:nvSpPr>
        <p:spPr bwMode="auto">
          <a:xfrm>
            <a:off x="635000" y="1806575"/>
            <a:ext cx="684213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500">
                <a:cs typeface="+mn-cs"/>
              </a:rPr>
              <a:t>1p</a:t>
            </a:r>
          </a:p>
        </p:txBody>
      </p:sp>
      <p:sp>
        <p:nvSpPr>
          <p:cNvPr id="96457" name="Text Box 201"/>
          <p:cNvSpPr txBox="1">
            <a:spLocks noChangeArrowheads="1"/>
          </p:cNvSpPr>
          <p:nvPr/>
        </p:nvSpPr>
        <p:spPr bwMode="auto">
          <a:xfrm>
            <a:off x="635000" y="2274888"/>
            <a:ext cx="684213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500">
                <a:cs typeface="+mn-cs"/>
              </a:rPr>
              <a:t>2p</a:t>
            </a:r>
          </a:p>
        </p:txBody>
      </p:sp>
      <p:sp>
        <p:nvSpPr>
          <p:cNvPr id="96458" name="Text Box 202"/>
          <p:cNvSpPr txBox="1">
            <a:spLocks noChangeArrowheads="1"/>
          </p:cNvSpPr>
          <p:nvPr/>
        </p:nvSpPr>
        <p:spPr bwMode="auto">
          <a:xfrm>
            <a:off x="635000" y="2743200"/>
            <a:ext cx="684213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500">
                <a:cs typeface="+mn-cs"/>
              </a:rPr>
              <a:t>3p</a:t>
            </a:r>
          </a:p>
        </p:txBody>
      </p:sp>
      <p:sp>
        <p:nvSpPr>
          <p:cNvPr id="96535" name="Text Box 279"/>
          <p:cNvSpPr txBox="1">
            <a:spLocks noChangeArrowheads="1"/>
          </p:cNvSpPr>
          <p:nvPr/>
        </p:nvSpPr>
        <p:spPr bwMode="auto">
          <a:xfrm rot="16200000" flipH="1">
            <a:off x="4148931" y="1661319"/>
            <a:ext cx="200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b="1">
                <a:solidFill>
                  <a:srgbClr val="FF0000"/>
                </a:solidFill>
                <a:cs typeface="+mn-cs"/>
              </a:rPr>
              <a:t>Subjuntivo</a:t>
            </a:r>
            <a:endParaRPr lang="en-US" sz="2000" b="1">
              <a:solidFill>
                <a:srgbClr val="FF0000"/>
              </a:solidFill>
              <a:cs typeface="+mn-cs"/>
            </a:endParaRPr>
          </a:p>
        </p:txBody>
      </p:sp>
      <p:sp>
        <p:nvSpPr>
          <p:cNvPr id="96536" name="Oval 280"/>
          <p:cNvSpPr>
            <a:spLocks noChangeArrowheads="1"/>
          </p:cNvSpPr>
          <p:nvPr/>
        </p:nvSpPr>
        <p:spPr bwMode="auto">
          <a:xfrm>
            <a:off x="3124200" y="857250"/>
            <a:ext cx="990600" cy="571500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6537" name="Oval 281"/>
          <p:cNvSpPr>
            <a:spLocks noChangeArrowheads="1"/>
          </p:cNvSpPr>
          <p:nvPr/>
        </p:nvSpPr>
        <p:spPr bwMode="auto">
          <a:xfrm>
            <a:off x="7086600" y="857250"/>
            <a:ext cx="990600" cy="571500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6538" name="Oval 282"/>
          <p:cNvSpPr>
            <a:spLocks noChangeArrowheads="1"/>
          </p:cNvSpPr>
          <p:nvPr/>
        </p:nvSpPr>
        <p:spPr bwMode="auto">
          <a:xfrm>
            <a:off x="5334000" y="1314450"/>
            <a:ext cx="990600" cy="571500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22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119410"/>
            <a:ext cx="88423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200" dirty="0">
                <a:latin typeface="GentiumAlt"/>
                <a:cs typeface="GentiumAlt"/>
              </a:rPr>
              <a:t>Jn. 3:15 ἵνα πᾶς ὁ πιστεύων ἐν αὐτῷ ἔχῃ ζωὴν αἰώνιον </a:t>
            </a:r>
            <a:endParaRPr lang="es-ES" sz="3200" dirty="0">
              <a:latin typeface="GentiumAlt"/>
              <a:cs typeface="GentiumAlt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824262976"/>
              </p:ext>
            </p:extLst>
          </p:nvPr>
        </p:nvGraphicFramePr>
        <p:xfrm>
          <a:off x="228600" y="2470150"/>
          <a:ext cx="8686800" cy="1110528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Alt"/>
                          <a:cs typeface="GentiumAlt"/>
                        </a:rPr>
                        <a:t>πᾶς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Alt"/>
                          <a:cs typeface="GentiumAlt"/>
                        </a:rPr>
                        <a:t>ἔχῃ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359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119410"/>
            <a:ext cx="88423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200" dirty="0">
                <a:latin typeface="GentiumAlt"/>
                <a:cs typeface="GentiumAlt"/>
              </a:rPr>
              <a:t>Jn. 3:15 ἵνα πᾶς ὁ πιστεύων ἐν αὐτῷ ἔχῃ ζωὴν αἰώνιον </a:t>
            </a:r>
            <a:endParaRPr lang="es-ES" sz="3200" dirty="0">
              <a:latin typeface="GentiumAlt"/>
              <a:cs typeface="GentiumAlt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307399606"/>
              </p:ext>
            </p:extLst>
          </p:nvPr>
        </p:nvGraphicFramePr>
        <p:xfrm>
          <a:off x="228600" y="2470150"/>
          <a:ext cx="8686800" cy="1110528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Alt"/>
                          <a:cs typeface="GentiumAlt"/>
                        </a:rPr>
                        <a:t>πᾶς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Alt"/>
                          <a:cs typeface="GentiumAlt"/>
                        </a:rPr>
                        <a:t>πᾶς 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todo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Alt"/>
                          <a:cs typeface="GentiumAlt"/>
                        </a:rPr>
                        <a:t>ἔχῃ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568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119410"/>
            <a:ext cx="88423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200" dirty="0">
                <a:latin typeface="GentiumAlt"/>
                <a:cs typeface="GentiumAlt"/>
              </a:rPr>
              <a:t>Jn. 3:15 ἵνα πᾶς ὁ πιστεύων ἐν αὐτῷ ἔχῃ ζωὴν αἰώνιον </a:t>
            </a:r>
            <a:endParaRPr lang="es-ES" sz="3200" dirty="0">
              <a:latin typeface="GentiumAlt"/>
              <a:cs typeface="GentiumAlt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011263344"/>
              </p:ext>
            </p:extLst>
          </p:nvPr>
        </p:nvGraphicFramePr>
        <p:xfrm>
          <a:off x="228600" y="2470150"/>
          <a:ext cx="8686800" cy="1110528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Alt"/>
                          <a:cs typeface="GentiumAlt"/>
                        </a:rPr>
                        <a:t>πᾶς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Alt"/>
                          <a:cs typeface="GentiumAlt"/>
                        </a:rPr>
                        <a:t>πᾶς 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todo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Alt"/>
                          <a:cs typeface="GentiumAlt"/>
                        </a:rPr>
                        <a:t>ἔχῃ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Alt"/>
                          <a:cs typeface="GentiumAlt"/>
                        </a:rPr>
                        <a:t>ἔχω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tenga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83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88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460683"/>
              </p:ext>
            </p:extLst>
          </p:nvPr>
        </p:nvGraphicFramePr>
        <p:xfrm>
          <a:off x="304800" y="977900"/>
          <a:ext cx="8534400" cy="2029681"/>
        </p:xfrm>
        <a:graphic>
          <a:graphicData uri="http://schemas.openxmlformats.org/drawingml/2006/table">
            <a:tbl>
              <a:tblPr/>
              <a:tblGrid>
                <a:gridCol w="2057400"/>
                <a:gridCol w="6477000"/>
              </a:tblGrid>
              <a:tr h="4980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Subjuntivo</a:t>
                      </a: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13" marB="343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13" marB="34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626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 noción de tiempo en el modo subjuntivo es menos precisa que en el indicativo.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13" marB="343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3983" name="Text Box 15"/>
          <p:cNvSpPr txBox="1">
            <a:spLocks noChangeArrowheads="1"/>
          </p:cNvSpPr>
          <p:nvPr/>
        </p:nvSpPr>
        <p:spPr bwMode="auto">
          <a:xfrm>
            <a:off x="203200" y="111125"/>
            <a:ext cx="2921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4000" b="1" dirty="0">
                <a:cs typeface="+mn-cs"/>
              </a:rPr>
              <a:t>En español</a:t>
            </a:r>
            <a:endParaRPr lang="en-US" sz="4000" b="1" dirty="0">
              <a:cs typeface="+mn-cs"/>
            </a:endParaRPr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762000" y="3005839"/>
            <a:ext cx="807720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i="1" dirty="0">
                <a:cs typeface="+mn-cs"/>
              </a:rPr>
              <a:t>Tal vez </a:t>
            </a:r>
            <a:r>
              <a:rPr lang="es-PE" sz="2800" b="1" i="1" dirty="0">
                <a:solidFill>
                  <a:srgbClr val="008000"/>
                </a:solidFill>
                <a:cs typeface="+mn-cs"/>
              </a:rPr>
              <a:t>estuvieras</a:t>
            </a:r>
            <a:r>
              <a:rPr lang="es-PE" sz="2800" b="1" i="1" dirty="0">
                <a:cs typeface="+mn-cs"/>
              </a:rPr>
              <a:t> </a:t>
            </a:r>
            <a:r>
              <a:rPr lang="es-PE" sz="2800" i="1" dirty="0">
                <a:cs typeface="+mn-cs"/>
              </a:rPr>
              <a:t>ayer en casa a estas horas.</a:t>
            </a:r>
          </a:p>
          <a:p>
            <a:pPr>
              <a:spcBef>
                <a:spcPct val="50000"/>
              </a:spcBef>
              <a:defRPr/>
            </a:pPr>
            <a:r>
              <a:rPr lang="es-PE" sz="2800" i="1" dirty="0">
                <a:cs typeface="+mn-cs"/>
              </a:rPr>
              <a:t>¡Ojalá </a:t>
            </a:r>
            <a:r>
              <a:rPr lang="es-PE" sz="2800" b="1" i="1" dirty="0">
                <a:solidFill>
                  <a:srgbClr val="008000"/>
                </a:solidFill>
                <a:cs typeface="+mn-cs"/>
              </a:rPr>
              <a:t>estuvieran</a:t>
            </a:r>
            <a:r>
              <a:rPr lang="es-PE" sz="2800" i="1" dirty="0">
                <a:solidFill>
                  <a:srgbClr val="008000"/>
                </a:solidFill>
                <a:cs typeface="+mn-cs"/>
              </a:rPr>
              <a:t> </a:t>
            </a:r>
            <a:r>
              <a:rPr lang="es-PE" sz="2800" i="1" dirty="0">
                <a:cs typeface="+mn-cs"/>
              </a:rPr>
              <a:t>ahora mis amigos en la iglesia!</a:t>
            </a:r>
          </a:p>
          <a:p>
            <a:pPr>
              <a:spcBef>
                <a:spcPct val="50000"/>
              </a:spcBef>
              <a:defRPr/>
            </a:pPr>
            <a:r>
              <a:rPr lang="es-PE" sz="2800" i="1" dirty="0">
                <a:cs typeface="+mn-cs"/>
              </a:rPr>
              <a:t>¡Ojalá </a:t>
            </a:r>
            <a:r>
              <a:rPr lang="es-PE" sz="2800" b="1" i="1" dirty="0">
                <a:solidFill>
                  <a:srgbClr val="008000"/>
                </a:solidFill>
                <a:cs typeface="+mn-cs"/>
              </a:rPr>
              <a:t>estuviera</a:t>
            </a:r>
            <a:r>
              <a:rPr lang="es-PE" sz="2800" i="1" dirty="0">
                <a:solidFill>
                  <a:srgbClr val="008000"/>
                </a:solidFill>
                <a:cs typeface="+mn-cs"/>
              </a:rPr>
              <a:t> </a:t>
            </a:r>
            <a:r>
              <a:rPr lang="es-PE" sz="2800" i="1" dirty="0">
                <a:cs typeface="+mn-cs"/>
              </a:rPr>
              <a:t>mañana!</a:t>
            </a:r>
            <a:endParaRPr lang="en-US" sz="2800" i="1" dirty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119410"/>
            <a:ext cx="88423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200" dirty="0">
                <a:latin typeface="GentiumAlt"/>
                <a:cs typeface="GentiumAlt"/>
              </a:rPr>
              <a:t>Jn. 3:15 ἵνα πᾶς ὁ πιστεύων ἐν αὐτῷ ἔχῃ ζωὴν αἰώνιον </a:t>
            </a:r>
            <a:endParaRPr lang="es-ES" sz="3200" dirty="0">
              <a:latin typeface="GentiumAlt"/>
              <a:cs typeface="GentiumAlt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763921902"/>
              </p:ext>
            </p:extLst>
          </p:nvPr>
        </p:nvGraphicFramePr>
        <p:xfrm>
          <a:off x="228600" y="2470150"/>
          <a:ext cx="8686800" cy="1110528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Alt"/>
                          <a:cs typeface="GentiumAlt"/>
                        </a:rPr>
                        <a:t>πᾶς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Alt"/>
                          <a:cs typeface="GentiumAlt"/>
                        </a:rPr>
                        <a:t>πᾶς 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todo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Alt"/>
                          <a:cs typeface="GentiumAlt"/>
                        </a:rPr>
                        <a:t>ἔχῃ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Alt"/>
                          <a:cs typeface="GentiumAlt"/>
                        </a:rPr>
                        <a:t>ἔχω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tenga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0" y="1200150"/>
            <a:ext cx="78173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>
                <a:latin typeface="Minion Pro"/>
                <a:cs typeface="Minion Pro"/>
              </a:rPr>
              <a:t>Para que todo el que cree en él </a:t>
            </a:r>
            <a:r>
              <a:rPr lang="es-ES" sz="3600" b="1" dirty="0">
                <a:latin typeface="Minion Pro"/>
                <a:cs typeface="Minion Pro"/>
              </a:rPr>
              <a:t>tenga</a:t>
            </a:r>
            <a:r>
              <a:rPr lang="es-ES" sz="3600" dirty="0">
                <a:latin typeface="Minion Pro"/>
                <a:cs typeface="Minion Pro"/>
              </a:rPr>
              <a:t> vida </a:t>
            </a:r>
            <a:endParaRPr lang="es-ES" sz="3600" dirty="0" smtClean="0">
              <a:latin typeface="Minion Pro"/>
              <a:cs typeface="Minion Pro"/>
            </a:endParaRPr>
          </a:p>
          <a:p>
            <a:pPr algn="ctr"/>
            <a:r>
              <a:rPr lang="es-ES" sz="3600" dirty="0" smtClean="0">
                <a:latin typeface="Minion Pro"/>
                <a:cs typeface="Minion Pro"/>
              </a:rPr>
              <a:t>eterna</a:t>
            </a:r>
            <a:r>
              <a:rPr lang="es-ES_tradnl" sz="3600" dirty="0" smtClean="0">
                <a:effectLst/>
                <a:latin typeface="Minion Pro"/>
                <a:cs typeface="Minion Pro"/>
              </a:rPr>
              <a:t> </a:t>
            </a:r>
            <a:endParaRPr lang="en-US" sz="36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97929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133350"/>
            <a:ext cx="88423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200" dirty="0">
                <a:latin typeface="GentiumAlt"/>
                <a:cs typeface="GentiumAlt"/>
              </a:rPr>
              <a:t>Jn. 3:17 οὐ γὰρ ἀπέστειλεν ὁ θεὸς τὸν υἱὸν εἰς τὸν κόσμον ἵνα κρίνῃ τὸν κόσμον, ἀλλʼ ἵνα σωθῇ ὁ κόσμος διʼ αὐτοῦ. </a:t>
            </a:r>
            <a:endParaRPr lang="es-ES" sz="3200" dirty="0">
              <a:latin typeface="GentiumAlt"/>
              <a:cs typeface="GentiumAlt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529761892"/>
              </p:ext>
            </p:extLst>
          </p:nvPr>
        </p:nvGraphicFramePr>
        <p:xfrm>
          <a:off x="228600" y="2647950"/>
          <a:ext cx="8686800" cy="1110528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89050"/>
                <a:gridCol w="1676400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Alt"/>
                          <a:cs typeface="GentiumAlt"/>
                        </a:rPr>
                        <a:t>κρίνῃ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Alt"/>
                          <a:cs typeface="GentiumAlt"/>
                        </a:rPr>
                        <a:t>σωθῇ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795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133350"/>
            <a:ext cx="88423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200" dirty="0">
                <a:latin typeface="GentiumAlt"/>
                <a:cs typeface="GentiumAlt"/>
              </a:rPr>
              <a:t>Jn. 3:17 οὐ γὰρ ἀπέστειλεν ὁ θεὸς τὸν υἱὸν εἰς τὸν κόσμον ἵνα κρίνῃ τὸν κόσμον, ἀλλʼ ἵνα σωθῇ ὁ κόσμος διʼ αὐτοῦ. </a:t>
            </a:r>
            <a:endParaRPr lang="es-ES" sz="3200" dirty="0">
              <a:latin typeface="GentiumAlt"/>
              <a:cs typeface="GentiumAlt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012908879"/>
              </p:ext>
            </p:extLst>
          </p:nvPr>
        </p:nvGraphicFramePr>
        <p:xfrm>
          <a:off x="228600" y="2647950"/>
          <a:ext cx="8686800" cy="1110528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89050"/>
                <a:gridCol w="1676400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Alt"/>
                          <a:cs typeface="GentiumAlt"/>
                        </a:rPr>
                        <a:t>κρίνῃ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Alt"/>
                          <a:cs typeface="GentiumAlt"/>
                        </a:rPr>
                        <a:t>κρίνω 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juzgue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Alt"/>
                          <a:cs typeface="GentiumAlt"/>
                        </a:rPr>
                        <a:t>σωθῇ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007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133350"/>
            <a:ext cx="88423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200" dirty="0">
                <a:latin typeface="GentiumAlt"/>
                <a:cs typeface="GentiumAlt"/>
              </a:rPr>
              <a:t>Jn. 3:17 οὐ γὰρ ἀπέστειλεν ὁ θεὸς τὸν υἱὸν εἰς τὸν κόσμον ἵνα κρίνῃ τὸν κόσμον, ἀλλʼ ἵνα σωθῇ ὁ κόσμος διʼ αὐτοῦ. </a:t>
            </a:r>
            <a:endParaRPr lang="es-ES" sz="3200" dirty="0">
              <a:latin typeface="GentiumAlt"/>
              <a:cs typeface="GentiumAlt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562592557"/>
              </p:ext>
            </p:extLst>
          </p:nvPr>
        </p:nvGraphicFramePr>
        <p:xfrm>
          <a:off x="228600" y="2647950"/>
          <a:ext cx="8686800" cy="1110528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89050"/>
                <a:gridCol w="1676400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Alt"/>
                          <a:cs typeface="GentiumAlt"/>
                        </a:rPr>
                        <a:t>κρίνῃ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Alt"/>
                          <a:cs typeface="GentiumAlt"/>
                        </a:rPr>
                        <a:t>κρίνω 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juzgue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Alt"/>
                          <a:cs typeface="GentiumAlt"/>
                        </a:rPr>
                        <a:t>σωθῇ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Alt"/>
                          <a:cs typeface="GentiumAlt"/>
                        </a:rPr>
                        <a:t>ἔχω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tenga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489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133350"/>
            <a:ext cx="88423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200" dirty="0">
                <a:latin typeface="GentiumAlt"/>
                <a:cs typeface="GentiumAlt"/>
              </a:rPr>
              <a:t>Jn. 3:17 οὐ γὰρ ἀπέστειλεν ὁ θεὸς τὸν υἱὸν εἰς τὸν κόσμον ἵνα κρίνῃ τὸν κόσμον, ἀλλʼ ἵνα σωθῇ ὁ κόσμος διʼ αὐτοῦ. </a:t>
            </a:r>
            <a:endParaRPr lang="es-ES" sz="3200" dirty="0">
              <a:latin typeface="GentiumAlt"/>
              <a:cs typeface="GentiumAlt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41575482"/>
              </p:ext>
            </p:extLst>
          </p:nvPr>
        </p:nvGraphicFramePr>
        <p:xfrm>
          <a:off x="228600" y="2647950"/>
          <a:ext cx="8686800" cy="1110528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89050"/>
                <a:gridCol w="1676400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Alt"/>
                          <a:cs typeface="GentiumAlt"/>
                        </a:rPr>
                        <a:t>κρίνῃ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Alt"/>
                          <a:cs typeface="GentiumAlt"/>
                        </a:rPr>
                        <a:t>κρίνω 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juzgue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Alt"/>
                          <a:cs typeface="GentiumAlt"/>
                        </a:rPr>
                        <a:t>σωθῇ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Alt"/>
                          <a:cs typeface="GentiumAlt"/>
                        </a:rPr>
                        <a:t>ἔχω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tenga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1581150"/>
            <a:ext cx="9103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Minion Pro"/>
                <a:cs typeface="Minion Pro"/>
              </a:rPr>
              <a:t>porque no envió Dios al hijo al mundo para que juzgue al mundo, sino para que el mundo sea salvo por medio de él </a:t>
            </a:r>
            <a:endParaRPr lang="en-US" sz="28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3596915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625792"/>
            <a:ext cx="884237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200" b="1" dirty="0">
                <a:solidFill>
                  <a:srgbClr val="FF0000"/>
                </a:solidFill>
                <a:latin typeface="GentiumAlt"/>
                <a:cs typeface="GentiumAlt"/>
              </a:rPr>
              <a:t>προσευχώμεθα</a:t>
            </a:r>
            <a:r>
              <a:rPr lang="el-GR" sz="3200" dirty="0">
                <a:latin typeface="GentiumAlt"/>
                <a:cs typeface="GentiumAlt"/>
              </a:rPr>
              <a:t> τῷ θεῷ συν τοῖς ἀδελφοῖς </a:t>
            </a:r>
            <a:endParaRPr lang="es-ES" sz="3200" dirty="0">
              <a:latin typeface="GentiumAlt"/>
              <a:cs typeface="GentiumAlt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200035203"/>
              </p:ext>
            </p:extLst>
          </p:nvPr>
        </p:nvGraphicFramePr>
        <p:xfrm>
          <a:off x="228600" y="2647950"/>
          <a:ext cx="8686800" cy="1453561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89050"/>
                <a:gridCol w="1676400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b="1" dirty="0" smtClean="0">
                          <a:solidFill>
                            <a:srgbClr val="FF0000"/>
                          </a:solidFill>
                          <a:latin typeface="GentiumAlt"/>
                          <a:cs typeface="GentiumAlt"/>
                        </a:rPr>
                        <a:t>προσευχώμεθα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Alt"/>
                          <a:cs typeface="GentiumAlt"/>
                        </a:rPr>
                        <a:t>τοῖς ἀδελφοῖς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887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625792"/>
            <a:ext cx="884237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200" b="1" dirty="0">
                <a:solidFill>
                  <a:srgbClr val="FF0000"/>
                </a:solidFill>
                <a:latin typeface="GentiumAlt"/>
                <a:cs typeface="GentiumAlt"/>
              </a:rPr>
              <a:t>προσευχώμεθα</a:t>
            </a:r>
            <a:r>
              <a:rPr lang="el-GR" sz="3200" dirty="0">
                <a:latin typeface="GentiumAlt"/>
                <a:cs typeface="GentiumAlt"/>
              </a:rPr>
              <a:t> τῷ θεῷ συν τοῖς ἀδελφοῖς </a:t>
            </a:r>
            <a:endParaRPr lang="es-ES" sz="3200" dirty="0">
              <a:latin typeface="GentiumAlt"/>
              <a:cs typeface="GentiumAlt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638974552"/>
              </p:ext>
            </p:extLst>
          </p:nvPr>
        </p:nvGraphicFramePr>
        <p:xfrm>
          <a:off x="228600" y="2647950"/>
          <a:ext cx="8686800" cy="1476288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89050"/>
                <a:gridCol w="1676400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b="1" dirty="0" smtClean="0">
                          <a:solidFill>
                            <a:srgbClr val="FF0000"/>
                          </a:solidFill>
                          <a:latin typeface="GentiumAlt"/>
                          <a:cs typeface="GentiumAlt"/>
                        </a:rPr>
                        <a:t>προσευχώμεθα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/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</a:t>
                      </a:r>
                      <a:endParaRPr kumimoji="0" lang="en-US" sz="24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dirty="0" smtClean="0">
                          <a:latin typeface="GentiumAlt"/>
                          <a:cs typeface="GentiumAlt"/>
                        </a:rPr>
                        <a:t>προσεύχομαι 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oremos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Alt"/>
                          <a:cs typeface="GentiumAlt"/>
                        </a:rPr>
                        <a:t>τοῖς ἀδελφοῖς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48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625792"/>
            <a:ext cx="884237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200" b="1" dirty="0">
                <a:solidFill>
                  <a:srgbClr val="FF0000"/>
                </a:solidFill>
                <a:latin typeface="GentiumAlt"/>
                <a:cs typeface="GentiumAlt"/>
              </a:rPr>
              <a:t>προσευχώμεθα</a:t>
            </a:r>
            <a:r>
              <a:rPr lang="el-GR" sz="3200" dirty="0">
                <a:latin typeface="GentiumAlt"/>
                <a:cs typeface="GentiumAlt"/>
              </a:rPr>
              <a:t> τῷ θεῷ συν τοῖς ἀδελφοῖς </a:t>
            </a:r>
            <a:endParaRPr lang="es-ES" sz="3200" dirty="0">
              <a:latin typeface="GentiumAlt"/>
              <a:cs typeface="GentiumAlt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117530427"/>
              </p:ext>
            </p:extLst>
          </p:nvPr>
        </p:nvGraphicFramePr>
        <p:xfrm>
          <a:off x="228600" y="2647950"/>
          <a:ext cx="8686800" cy="1476288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89050"/>
                <a:gridCol w="1676400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b="1" dirty="0" smtClean="0">
                          <a:solidFill>
                            <a:srgbClr val="FF0000"/>
                          </a:solidFill>
                          <a:latin typeface="GentiumAlt"/>
                          <a:cs typeface="GentiumAlt"/>
                        </a:rPr>
                        <a:t>προσευχώμεθα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/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</a:t>
                      </a:r>
                      <a:endParaRPr kumimoji="0" lang="en-US" sz="24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dirty="0" smtClean="0">
                          <a:latin typeface="GentiumAlt"/>
                          <a:cs typeface="GentiumAlt"/>
                        </a:rPr>
                        <a:t>προσεύχομαι 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oremos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Alt"/>
                          <a:cs typeface="GentiumAlt"/>
                        </a:rPr>
                        <a:t>τοῖς ἀδελφοῖς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GentiumAlt"/>
                          <a:cs typeface="GentiumAlt"/>
                        </a:rPr>
                        <a:t>ἀδελφός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los hermanos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304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625792"/>
            <a:ext cx="884237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200" b="1" dirty="0">
                <a:solidFill>
                  <a:srgbClr val="FF0000"/>
                </a:solidFill>
                <a:latin typeface="GentiumAlt"/>
                <a:cs typeface="GentiumAlt"/>
              </a:rPr>
              <a:t>προσευχώμεθα</a:t>
            </a:r>
            <a:r>
              <a:rPr lang="el-GR" sz="3200" dirty="0">
                <a:latin typeface="GentiumAlt"/>
                <a:cs typeface="GentiumAlt"/>
              </a:rPr>
              <a:t> τῷ θεῷ συν τοῖς ἀδελφοῖς </a:t>
            </a:r>
            <a:endParaRPr lang="es-ES" sz="3200" dirty="0">
              <a:latin typeface="GentiumAlt"/>
              <a:cs typeface="GentiumAlt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528994903"/>
              </p:ext>
            </p:extLst>
          </p:nvPr>
        </p:nvGraphicFramePr>
        <p:xfrm>
          <a:off x="228600" y="2647950"/>
          <a:ext cx="8686800" cy="1476288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89050"/>
                <a:gridCol w="1676400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b="1" dirty="0" smtClean="0">
                          <a:solidFill>
                            <a:srgbClr val="FF0000"/>
                          </a:solidFill>
                          <a:latin typeface="GentiumAlt"/>
                          <a:cs typeface="GentiumAlt"/>
                        </a:rPr>
                        <a:t>προσευχώμεθα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/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</a:t>
                      </a:r>
                      <a:endParaRPr kumimoji="0" lang="en-US" sz="24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dirty="0" smtClean="0">
                          <a:latin typeface="GentiumAlt"/>
                          <a:cs typeface="GentiumAlt"/>
                        </a:rPr>
                        <a:t>προσεύχομαι 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oremos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Alt"/>
                          <a:cs typeface="GentiumAlt"/>
                        </a:rPr>
                        <a:t>τοῖς ἀδελφοῖς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GentiumAlt"/>
                          <a:cs typeface="GentiumAlt"/>
                        </a:rPr>
                        <a:t>ἀδελφός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los hermanos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620" y="1276350"/>
            <a:ext cx="91036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Minion Pro"/>
                <a:cs typeface="Minion Pro"/>
              </a:rPr>
              <a:t>oremos a Dios con los hermanos </a:t>
            </a:r>
            <a:endParaRPr lang="en-US" sz="32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58858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133350"/>
            <a:ext cx="88423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600" b="1" dirty="0">
                <a:latin typeface="GentiumAlt"/>
                <a:cs typeface="GentiumAlt"/>
              </a:rPr>
              <a:t>Gal. 5:25 εἰ ζῶμεν πνεύματι, </a:t>
            </a:r>
            <a:r>
              <a:rPr lang="es-ES_tradnl" sz="3600" b="1" dirty="0" smtClean="0">
                <a:latin typeface="GentiumAlt"/>
                <a:cs typeface="GentiumAlt"/>
              </a:rPr>
              <a:t/>
            </a:r>
            <a:br>
              <a:rPr lang="es-ES_tradnl" sz="3600" b="1" dirty="0" smtClean="0">
                <a:latin typeface="GentiumAlt"/>
                <a:cs typeface="GentiumAlt"/>
              </a:rPr>
            </a:br>
            <a:r>
              <a:rPr lang="el-GR" sz="3600" b="1" dirty="0" smtClean="0">
                <a:latin typeface="GentiumAlt"/>
                <a:cs typeface="GentiumAlt"/>
              </a:rPr>
              <a:t>πνεύματι </a:t>
            </a:r>
            <a:r>
              <a:rPr lang="el-GR" sz="3600" b="1" dirty="0">
                <a:latin typeface="GentiumAlt"/>
                <a:cs typeface="GentiumAlt"/>
              </a:rPr>
              <a:t>καὶ </a:t>
            </a:r>
            <a:r>
              <a:rPr lang="el-GR" sz="3600" b="1" dirty="0">
                <a:solidFill>
                  <a:srgbClr val="FF0000"/>
                </a:solidFill>
                <a:latin typeface="GentiumAlt"/>
                <a:cs typeface="GentiumAlt"/>
              </a:rPr>
              <a:t>στοιχῶμεν. </a:t>
            </a:r>
            <a:endParaRPr lang="es-ES" sz="3600" dirty="0">
              <a:latin typeface="GentiumAlt"/>
              <a:cs typeface="GentiumAlt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859247576"/>
              </p:ext>
            </p:extLst>
          </p:nvPr>
        </p:nvGraphicFramePr>
        <p:xfrm>
          <a:off x="228600" y="2647950"/>
          <a:ext cx="8686800" cy="1849696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89050"/>
                <a:gridCol w="1676400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b="1" dirty="0" smtClean="0">
                          <a:latin typeface="GentiumAlt"/>
                          <a:cs typeface="GentiumAlt"/>
                        </a:rPr>
                        <a:t>ζῶμεν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b="1" dirty="0" smtClean="0">
                          <a:latin typeface="GentiumAlt"/>
                          <a:cs typeface="GentiumAlt"/>
                        </a:rPr>
                        <a:t>πνεύματι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b="1" dirty="0" smtClean="0">
                          <a:solidFill>
                            <a:srgbClr val="FF0000"/>
                          </a:solidFill>
                          <a:latin typeface="GentiumAlt"/>
                          <a:cs typeface="GentiumAlt"/>
                        </a:rPr>
                        <a:t>στοιχῶμεν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873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965" name="Group 141"/>
          <p:cNvGraphicFramePr>
            <a:graphicFrameLocks noGrp="1"/>
          </p:cNvGraphicFramePr>
          <p:nvPr>
            <p:ph/>
          </p:nvPr>
        </p:nvGraphicFramePr>
        <p:xfrm>
          <a:off x="0" y="0"/>
          <a:ext cx="9144000" cy="4935539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258351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FORMAS NO PERSONALES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8" marB="3428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77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978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Infinitivo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soltar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8" marB="34288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Participio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soltado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8" marB="34288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Gerundio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soltando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8" marB="34288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351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INDICATIVO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8" marB="3428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77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SUBJUNTIVO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8" marB="3428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7799"/>
                    </a:solidFill>
                  </a:tcPr>
                </a:tc>
              </a:tr>
              <a:tr h="1070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Presente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suelto</a:t>
                      </a:r>
                      <a:br>
                        <a:rPr kumimoji="0" lang="es-P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es-P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sueltas</a:t>
                      </a:r>
                      <a:br>
                        <a:rPr kumimoji="0" lang="es-P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es-P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suelta</a:t>
                      </a:r>
                      <a:br>
                        <a:rPr kumimoji="0" lang="es-P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es-P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soltamos</a:t>
                      </a:r>
                      <a:br>
                        <a:rPr kumimoji="0" lang="es-P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es-P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soltáis / sueltan</a:t>
                      </a:r>
                      <a:br>
                        <a:rPr kumimoji="0" lang="es-P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es-P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sueltan</a:t>
                      </a: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8" marB="34288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Futuro simple o Futuro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soltaré</a:t>
                      </a:r>
                      <a:b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soltarás</a:t>
                      </a:r>
                      <a:b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soltará</a:t>
                      </a:r>
                      <a:b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soltaremos</a:t>
                      </a:r>
                      <a:b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soltaréis / soltarán</a:t>
                      </a:r>
                      <a:b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soltarán</a:t>
                      </a:r>
                    </a:p>
                  </a:txBody>
                  <a:tcPr marT="34288" marB="34288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Presente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suelte</a:t>
                      </a:r>
                      <a:br>
                        <a:rPr kumimoji="0" lang="es-P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es-P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sueltes</a:t>
                      </a:r>
                      <a:br>
                        <a:rPr kumimoji="0" lang="es-P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es-P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suelte</a:t>
                      </a:r>
                      <a:br>
                        <a:rPr kumimoji="0" lang="es-P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es-P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soltemos</a:t>
                      </a:r>
                      <a:br>
                        <a:rPr kumimoji="0" lang="es-P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es-P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soltéis / suelten</a:t>
                      </a:r>
                      <a:br>
                        <a:rPr kumimoji="0" lang="es-P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es-P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suelten</a:t>
                      </a: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8" marB="34288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589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Pretérito imperfecto o Copretérito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soltaba</a:t>
                      </a:r>
                      <a:b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soltabas</a:t>
                      </a:r>
                      <a:b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soltaba</a:t>
                      </a:r>
                      <a:b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soltábamos</a:t>
                      </a:r>
                      <a:b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soltabais / soltaban</a:t>
                      </a:r>
                      <a:b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soltaban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8" marB="34288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Condicional simple o Pospretérito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soltaría</a:t>
                      </a:r>
                      <a:br>
                        <a:rPr kumimoji="0" lang="es-P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es-P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soltarías</a:t>
                      </a:r>
                      <a:br>
                        <a:rPr kumimoji="0" lang="es-P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es-P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soltaría</a:t>
                      </a:r>
                      <a:br>
                        <a:rPr kumimoji="0" lang="es-P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es-P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soltaríamos</a:t>
                      </a:r>
                      <a:br>
                        <a:rPr kumimoji="0" lang="es-P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es-P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soltaríais / soltarían</a:t>
                      </a:r>
                      <a:br>
                        <a:rPr kumimoji="0" lang="es-P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es-P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soltarían</a:t>
                      </a: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8" marB="34288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Pretérito imperfecto o Pretérito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soltara o soltase</a:t>
                      </a:r>
                      <a:b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soltaras o soltases</a:t>
                      </a:r>
                      <a:b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soltara o soltase</a:t>
                      </a:r>
                      <a:b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soltáramos o soltásemos</a:t>
                      </a:r>
                      <a:b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soltarais o soltaseis / soltaran o soltasen</a:t>
                      </a:r>
                      <a:b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soltaran o soltasen</a:t>
                      </a:r>
                      <a:endParaRPr kumimoji="0" lang="pt-BR" sz="9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8" marB="34288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589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Pretérito perfecto simple o Pretérito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solté</a:t>
                      </a:r>
                      <a:b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soltaste</a:t>
                      </a:r>
                      <a:b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soltó</a:t>
                      </a:r>
                      <a:b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soltamos</a:t>
                      </a:r>
                      <a:b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soltasteis / soltaron</a:t>
                      </a:r>
                      <a:b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soltaron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8" marB="34288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8" marB="34288" anchor="ctr" horzOverflow="overflow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Futuro simple o Futuro (arcaico)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soltare</a:t>
                      </a:r>
                      <a:b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soltares</a:t>
                      </a:r>
                      <a:b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soltare</a:t>
                      </a:r>
                      <a:b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soltáremos</a:t>
                      </a:r>
                      <a:b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soltareis / soltaren</a:t>
                      </a:r>
                      <a:b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soltaren</a:t>
                      </a:r>
                      <a:endParaRPr kumimoji="0" lang="pt-BR" sz="9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8" marB="34288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351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IMPERATIVO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8" marB="3428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77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596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suelta (tú) / suelte (usted)</a:t>
                      </a:r>
                      <a:br>
                        <a:rPr kumimoji="0" lang="es-P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es-P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soltad (vosotros) / suelten (ustedes)</a:t>
                      </a: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8" marB="34288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7937" name="Text Box 113"/>
          <p:cNvSpPr txBox="1">
            <a:spLocks noChangeArrowheads="1"/>
          </p:cNvSpPr>
          <p:nvPr/>
        </p:nvSpPr>
        <p:spPr bwMode="auto">
          <a:xfrm>
            <a:off x="7766050" y="4868863"/>
            <a:ext cx="13906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PE">
                <a:cs typeface="+mn-cs"/>
              </a:rPr>
              <a:t>www.rae.es</a:t>
            </a:r>
            <a:endParaRPr lang="en-US"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6096000" y="590550"/>
            <a:ext cx="3200400" cy="3810000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133350"/>
            <a:ext cx="88423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600" b="1" dirty="0">
                <a:latin typeface="GentiumAlt"/>
                <a:cs typeface="GentiumAlt"/>
              </a:rPr>
              <a:t>Gal. 5:25 εἰ ζῶμεν πνεύματι, </a:t>
            </a:r>
            <a:r>
              <a:rPr lang="es-ES_tradnl" sz="3600" b="1" dirty="0" smtClean="0">
                <a:latin typeface="GentiumAlt"/>
                <a:cs typeface="GentiumAlt"/>
              </a:rPr>
              <a:t/>
            </a:r>
            <a:br>
              <a:rPr lang="es-ES_tradnl" sz="3600" b="1" dirty="0" smtClean="0">
                <a:latin typeface="GentiumAlt"/>
                <a:cs typeface="GentiumAlt"/>
              </a:rPr>
            </a:br>
            <a:r>
              <a:rPr lang="el-GR" sz="3600" b="1" dirty="0" smtClean="0">
                <a:latin typeface="GentiumAlt"/>
                <a:cs typeface="GentiumAlt"/>
              </a:rPr>
              <a:t>πνεύματι </a:t>
            </a:r>
            <a:r>
              <a:rPr lang="el-GR" sz="3600" b="1" dirty="0">
                <a:latin typeface="GentiumAlt"/>
                <a:cs typeface="GentiumAlt"/>
              </a:rPr>
              <a:t>καὶ </a:t>
            </a:r>
            <a:r>
              <a:rPr lang="el-GR" sz="3600" b="1" dirty="0">
                <a:solidFill>
                  <a:srgbClr val="FF0000"/>
                </a:solidFill>
                <a:latin typeface="GentiumAlt"/>
                <a:cs typeface="GentiumAlt"/>
              </a:rPr>
              <a:t>στοιχῶμεν. </a:t>
            </a:r>
            <a:endParaRPr lang="es-ES" sz="3600" dirty="0">
              <a:latin typeface="GentiumAlt"/>
              <a:cs typeface="GentiumAlt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686590644"/>
              </p:ext>
            </p:extLst>
          </p:nvPr>
        </p:nvGraphicFramePr>
        <p:xfrm>
          <a:off x="228600" y="2647950"/>
          <a:ext cx="8686800" cy="1849696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89050"/>
                <a:gridCol w="1676400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b="1" dirty="0" smtClean="0">
                          <a:latin typeface="GentiumAlt"/>
                          <a:cs typeface="GentiumAlt"/>
                        </a:rPr>
                        <a:t>ζῶμεν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s-PE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200" dirty="0" smtClean="0">
                          <a:latin typeface="GentiumAlt"/>
                          <a:cs typeface="GentiumAlt"/>
                        </a:rPr>
                        <a:t>ζάω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oremos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b="1" dirty="0" smtClean="0">
                          <a:latin typeface="GentiumAlt"/>
                          <a:cs typeface="GentiumAlt"/>
                        </a:rPr>
                        <a:t>πνεύματι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b="1" dirty="0" smtClean="0">
                          <a:solidFill>
                            <a:srgbClr val="FF0000"/>
                          </a:solidFill>
                          <a:latin typeface="GentiumAlt"/>
                          <a:cs typeface="GentiumAlt"/>
                        </a:rPr>
                        <a:t>στοιχῶμεν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06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133350"/>
            <a:ext cx="88423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600" b="1" dirty="0">
                <a:latin typeface="GentiumAlt"/>
                <a:cs typeface="GentiumAlt"/>
              </a:rPr>
              <a:t>Gal. 5:25 εἰ ζῶμεν πνεύματι, </a:t>
            </a:r>
            <a:r>
              <a:rPr lang="es-ES_tradnl" sz="3600" b="1" dirty="0" smtClean="0">
                <a:latin typeface="GentiumAlt"/>
                <a:cs typeface="GentiumAlt"/>
              </a:rPr>
              <a:t/>
            </a:r>
            <a:br>
              <a:rPr lang="es-ES_tradnl" sz="3600" b="1" dirty="0" smtClean="0">
                <a:latin typeface="GentiumAlt"/>
                <a:cs typeface="GentiumAlt"/>
              </a:rPr>
            </a:br>
            <a:r>
              <a:rPr lang="el-GR" sz="3600" b="1" dirty="0" smtClean="0">
                <a:latin typeface="GentiumAlt"/>
                <a:cs typeface="GentiumAlt"/>
              </a:rPr>
              <a:t>πνεύματι </a:t>
            </a:r>
            <a:r>
              <a:rPr lang="el-GR" sz="3600" b="1" dirty="0">
                <a:latin typeface="GentiumAlt"/>
                <a:cs typeface="GentiumAlt"/>
              </a:rPr>
              <a:t>καὶ </a:t>
            </a:r>
            <a:r>
              <a:rPr lang="el-GR" sz="3600" b="1" dirty="0">
                <a:solidFill>
                  <a:srgbClr val="FF0000"/>
                </a:solidFill>
                <a:latin typeface="GentiumAlt"/>
                <a:cs typeface="GentiumAlt"/>
              </a:rPr>
              <a:t>στοιχῶμεν. </a:t>
            </a:r>
            <a:endParaRPr lang="es-ES" sz="3600" dirty="0">
              <a:latin typeface="GentiumAlt"/>
              <a:cs typeface="GentiumAlt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643293233"/>
              </p:ext>
            </p:extLst>
          </p:nvPr>
        </p:nvGraphicFramePr>
        <p:xfrm>
          <a:off x="228600" y="2647950"/>
          <a:ext cx="8686800" cy="1849696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89050"/>
                <a:gridCol w="1676400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b="1" dirty="0" smtClean="0">
                          <a:latin typeface="GentiumAlt"/>
                          <a:cs typeface="GentiumAlt"/>
                        </a:rPr>
                        <a:t>ζῶμεν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s-PE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200" dirty="0" smtClean="0">
                          <a:latin typeface="GentiumAlt"/>
                          <a:cs typeface="GentiumAlt"/>
                        </a:rPr>
                        <a:t>ζάω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oremos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b="1" dirty="0" smtClean="0">
                          <a:latin typeface="GentiumAlt"/>
                          <a:cs typeface="GentiumAlt"/>
                        </a:rPr>
                        <a:t>πνεύματι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s-PE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s-PE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</a:t>
                      </a:r>
                      <a:endParaRPr kumimoji="0" lang="es-PE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700" dirty="0" smtClean="0">
                          <a:latin typeface="GentiumAlt"/>
                          <a:cs typeface="GentiumAlt"/>
                        </a:rPr>
                        <a:t>πνεῦμα</a:t>
                      </a:r>
                      <a:endParaRPr kumimoji="0" lang="es-PE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el esp</a:t>
                      </a: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íritu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b="1" dirty="0" smtClean="0">
                          <a:solidFill>
                            <a:srgbClr val="FF0000"/>
                          </a:solidFill>
                          <a:latin typeface="GentiumAlt"/>
                          <a:cs typeface="GentiumAlt"/>
                        </a:rPr>
                        <a:t>στοιχῶμεν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870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133350"/>
            <a:ext cx="88423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600" b="1" dirty="0">
                <a:latin typeface="GentiumAlt"/>
                <a:cs typeface="GentiumAlt"/>
              </a:rPr>
              <a:t>Gal. 5:25 εἰ ζῶμεν πνεύματι, </a:t>
            </a:r>
            <a:r>
              <a:rPr lang="es-ES_tradnl" sz="3600" b="1" dirty="0" smtClean="0">
                <a:latin typeface="GentiumAlt"/>
                <a:cs typeface="GentiumAlt"/>
              </a:rPr>
              <a:t/>
            </a:r>
            <a:br>
              <a:rPr lang="es-ES_tradnl" sz="3600" b="1" dirty="0" smtClean="0">
                <a:latin typeface="GentiumAlt"/>
                <a:cs typeface="GentiumAlt"/>
              </a:rPr>
            </a:br>
            <a:r>
              <a:rPr lang="el-GR" sz="3600" b="1" dirty="0" smtClean="0">
                <a:latin typeface="GentiumAlt"/>
                <a:cs typeface="GentiumAlt"/>
              </a:rPr>
              <a:t>πνεύματι </a:t>
            </a:r>
            <a:r>
              <a:rPr lang="el-GR" sz="3600" b="1" dirty="0">
                <a:latin typeface="GentiumAlt"/>
                <a:cs typeface="GentiumAlt"/>
              </a:rPr>
              <a:t>καὶ </a:t>
            </a:r>
            <a:r>
              <a:rPr lang="el-GR" sz="3600" b="1" dirty="0">
                <a:solidFill>
                  <a:srgbClr val="FF0000"/>
                </a:solidFill>
                <a:latin typeface="GentiumAlt"/>
                <a:cs typeface="GentiumAlt"/>
              </a:rPr>
              <a:t>στοιχῶμεν. </a:t>
            </a:r>
            <a:endParaRPr lang="es-ES" sz="3600" dirty="0">
              <a:latin typeface="GentiumAlt"/>
              <a:cs typeface="GentiumAlt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436910908"/>
              </p:ext>
            </p:extLst>
          </p:nvPr>
        </p:nvGraphicFramePr>
        <p:xfrm>
          <a:off x="228600" y="2647950"/>
          <a:ext cx="8686800" cy="1910656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89050"/>
                <a:gridCol w="1676400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b="1" dirty="0" smtClean="0">
                          <a:latin typeface="GentiumAlt"/>
                          <a:cs typeface="GentiumAlt"/>
                        </a:rPr>
                        <a:t>ζῶμεν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s-PE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200" dirty="0" smtClean="0">
                          <a:latin typeface="GentiumAlt"/>
                          <a:cs typeface="GentiumAlt"/>
                        </a:rPr>
                        <a:t>ζάω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oremos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b="1" dirty="0" smtClean="0">
                          <a:latin typeface="GentiumAlt"/>
                          <a:cs typeface="GentiumAlt"/>
                        </a:rPr>
                        <a:t>πνεύματι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s-PE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s-PE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</a:t>
                      </a:r>
                      <a:endParaRPr kumimoji="0" lang="es-PE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700" dirty="0" smtClean="0">
                          <a:latin typeface="GentiumAlt"/>
                          <a:cs typeface="GentiumAlt"/>
                        </a:rPr>
                        <a:t>πνεῦμα</a:t>
                      </a:r>
                      <a:endParaRPr kumimoji="0" lang="es-PE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el esp</a:t>
                      </a: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íritu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b="1" dirty="0" smtClean="0">
                          <a:solidFill>
                            <a:srgbClr val="FF0000"/>
                          </a:solidFill>
                          <a:latin typeface="GentiumAlt"/>
                          <a:cs typeface="GentiumAlt"/>
                        </a:rPr>
                        <a:t>στοιχῶμεν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s-PE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600" dirty="0" smtClean="0">
                          <a:latin typeface="GentiumAlt"/>
                          <a:cs typeface="GentiumAlt"/>
                        </a:rPr>
                        <a:t>στοιχέω</a:t>
                      </a:r>
                      <a:endParaRPr kumimoji="0" lang="es-PE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vivamos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176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133350"/>
            <a:ext cx="88423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600" b="1" dirty="0">
                <a:latin typeface="GentiumAlt"/>
                <a:cs typeface="GentiumAlt"/>
              </a:rPr>
              <a:t>Gal. 5:25 εἰ ζῶμεν πνεύματι, </a:t>
            </a:r>
            <a:r>
              <a:rPr lang="es-ES_tradnl" sz="3600" b="1" dirty="0" smtClean="0">
                <a:latin typeface="GentiumAlt"/>
                <a:cs typeface="GentiumAlt"/>
              </a:rPr>
              <a:t/>
            </a:r>
            <a:br>
              <a:rPr lang="es-ES_tradnl" sz="3600" b="1" dirty="0" smtClean="0">
                <a:latin typeface="GentiumAlt"/>
                <a:cs typeface="GentiumAlt"/>
              </a:rPr>
            </a:br>
            <a:r>
              <a:rPr lang="el-GR" sz="3600" b="1" dirty="0" smtClean="0">
                <a:latin typeface="GentiumAlt"/>
                <a:cs typeface="GentiumAlt"/>
              </a:rPr>
              <a:t>πνεύματι </a:t>
            </a:r>
            <a:r>
              <a:rPr lang="el-GR" sz="3600" b="1" dirty="0">
                <a:latin typeface="GentiumAlt"/>
                <a:cs typeface="GentiumAlt"/>
              </a:rPr>
              <a:t>καὶ </a:t>
            </a:r>
            <a:r>
              <a:rPr lang="el-GR" sz="3600" b="1" dirty="0">
                <a:solidFill>
                  <a:srgbClr val="FF0000"/>
                </a:solidFill>
                <a:latin typeface="GentiumAlt"/>
                <a:cs typeface="GentiumAlt"/>
              </a:rPr>
              <a:t>στοιχῶμεν. </a:t>
            </a:r>
            <a:endParaRPr lang="es-ES" sz="3600" dirty="0">
              <a:latin typeface="GentiumAlt"/>
              <a:cs typeface="GentiumAlt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36345520"/>
              </p:ext>
            </p:extLst>
          </p:nvPr>
        </p:nvGraphicFramePr>
        <p:xfrm>
          <a:off x="228600" y="2647950"/>
          <a:ext cx="8686800" cy="1910656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89050"/>
                <a:gridCol w="1676400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b="1" dirty="0" smtClean="0">
                          <a:latin typeface="GentiumAlt"/>
                          <a:cs typeface="GentiumAlt"/>
                        </a:rPr>
                        <a:t>ζῶμεν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s-PE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200" dirty="0" smtClean="0">
                          <a:latin typeface="GentiumAlt"/>
                          <a:cs typeface="GentiumAlt"/>
                        </a:rPr>
                        <a:t>ζάω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oremos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b="1" dirty="0" smtClean="0">
                          <a:latin typeface="GentiumAlt"/>
                          <a:cs typeface="GentiumAlt"/>
                        </a:rPr>
                        <a:t>πνεύματι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s-PE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s-PE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</a:t>
                      </a:r>
                      <a:endParaRPr kumimoji="0" lang="es-PE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700" dirty="0" smtClean="0">
                          <a:latin typeface="GentiumAlt"/>
                          <a:cs typeface="GentiumAlt"/>
                        </a:rPr>
                        <a:t>πνεῦμα</a:t>
                      </a:r>
                      <a:endParaRPr kumimoji="0" lang="es-PE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el esp</a:t>
                      </a: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íritu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b="1" dirty="0" smtClean="0">
                          <a:solidFill>
                            <a:srgbClr val="FF0000"/>
                          </a:solidFill>
                          <a:latin typeface="GentiumAlt"/>
                          <a:cs typeface="GentiumAlt"/>
                        </a:rPr>
                        <a:t>στοιχῶμεν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s-PE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600" dirty="0" smtClean="0">
                          <a:latin typeface="GentiumAlt"/>
                          <a:cs typeface="GentiumAlt"/>
                        </a:rPr>
                        <a:t>στοιχέω</a:t>
                      </a:r>
                      <a:endParaRPr kumimoji="0" lang="es-PE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vivamos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620" y="1342132"/>
            <a:ext cx="91036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Minion Pro"/>
                <a:cs typeface="Minion Pro"/>
              </a:rPr>
              <a:t>si vivimos por el Espíritu, </a:t>
            </a:r>
            <a:r>
              <a:rPr lang="es-ES" sz="3200" dirty="0" smtClean="0">
                <a:latin typeface="Minion Pro"/>
                <a:cs typeface="Minion Pro"/>
              </a:rPr>
              <a:t/>
            </a:r>
            <a:br>
              <a:rPr lang="es-ES" sz="3200" dirty="0" smtClean="0">
                <a:latin typeface="Minion Pro"/>
                <a:cs typeface="Minion Pro"/>
              </a:rPr>
            </a:br>
            <a:r>
              <a:rPr lang="es-ES" sz="3200" dirty="0" smtClean="0">
                <a:latin typeface="Minion Pro"/>
                <a:cs typeface="Minion Pro"/>
              </a:rPr>
              <a:t>por </a:t>
            </a:r>
            <a:r>
              <a:rPr lang="es-ES" sz="3200" dirty="0">
                <a:latin typeface="Minion Pro"/>
                <a:cs typeface="Minion Pro"/>
              </a:rPr>
              <a:t>el Espíritu también andemos </a:t>
            </a:r>
            <a:endParaRPr lang="en-US" sz="32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441530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410349"/>
            <a:ext cx="88423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600" b="1" dirty="0">
                <a:latin typeface="GentiumAlt"/>
                <a:cs typeface="GentiumAlt"/>
              </a:rPr>
              <a:t>οὐ μή </a:t>
            </a:r>
            <a:r>
              <a:rPr lang="el-GR" sz="3600" b="1" dirty="0">
                <a:solidFill>
                  <a:srgbClr val="FF0000"/>
                </a:solidFill>
                <a:latin typeface="GentiumAlt"/>
                <a:cs typeface="GentiumAlt"/>
              </a:rPr>
              <a:t>ἔρχῃ</a:t>
            </a:r>
            <a:r>
              <a:rPr lang="el-GR" sz="3600" b="1" dirty="0">
                <a:latin typeface="GentiumAlt"/>
                <a:cs typeface="GentiumAlt"/>
              </a:rPr>
              <a:t> τῷ κυρίῳ μετ᾽ ἁμαρτίων </a:t>
            </a:r>
            <a:endParaRPr lang="es-ES" sz="3600" dirty="0">
              <a:latin typeface="GentiumAlt"/>
              <a:cs typeface="GentiumAlt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167002233"/>
              </p:ext>
            </p:extLst>
          </p:nvPr>
        </p:nvGraphicFramePr>
        <p:xfrm>
          <a:off x="228600" y="2647950"/>
          <a:ext cx="8686800" cy="1293408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89050"/>
                <a:gridCol w="1676400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b="1" dirty="0" smtClean="0">
                          <a:solidFill>
                            <a:srgbClr val="FF0000"/>
                          </a:solidFill>
                          <a:latin typeface="GentiumAlt"/>
                          <a:cs typeface="GentiumAlt"/>
                        </a:rPr>
                        <a:t>ἔρχῃ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b="1" dirty="0" smtClean="0">
                          <a:latin typeface="GentiumAlt"/>
                          <a:cs typeface="GentiumAlt"/>
                        </a:rPr>
                        <a:t>ἁμαρτίων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801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410349"/>
            <a:ext cx="88423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600" b="1" dirty="0">
                <a:latin typeface="GentiumAlt"/>
                <a:cs typeface="GentiumAlt"/>
              </a:rPr>
              <a:t>οὐ μή </a:t>
            </a:r>
            <a:r>
              <a:rPr lang="el-GR" sz="3600" b="1" dirty="0">
                <a:solidFill>
                  <a:srgbClr val="FF0000"/>
                </a:solidFill>
                <a:latin typeface="GentiumAlt"/>
                <a:cs typeface="GentiumAlt"/>
              </a:rPr>
              <a:t>ἔρχῃ</a:t>
            </a:r>
            <a:r>
              <a:rPr lang="el-GR" sz="3600" b="1" dirty="0">
                <a:latin typeface="GentiumAlt"/>
                <a:cs typeface="GentiumAlt"/>
              </a:rPr>
              <a:t> τῷ κυρίῳ μετ᾽ ἁμαρτίων </a:t>
            </a:r>
            <a:endParaRPr lang="es-ES" sz="3600" dirty="0">
              <a:latin typeface="GentiumAlt"/>
              <a:cs typeface="GentiumAlt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358477621"/>
              </p:ext>
            </p:extLst>
          </p:nvPr>
        </p:nvGraphicFramePr>
        <p:xfrm>
          <a:off x="228600" y="2647950"/>
          <a:ext cx="8686800" cy="1293408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89050"/>
                <a:gridCol w="1676400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b="1" dirty="0" smtClean="0">
                          <a:solidFill>
                            <a:srgbClr val="FF0000"/>
                          </a:solidFill>
                          <a:latin typeface="GentiumAlt"/>
                          <a:cs typeface="GentiumAlt"/>
                        </a:rPr>
                        <a:t>ἔρχῃ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nion Pro"/>
                          <a:ea typeface="ＭＳ Ｐゴシック" charset="0"/>
                          <a:cs typeface="Minion Pro"/>
                        </a:rPr>
                        <a:t>/</a:t>
                      </a:r>
                      <a:r>
                        <a:rPr kumimoji="0" lang="en-US" sz="2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nion Pro"/>
                          <a:ea typeface="ＭＳ Ｐゴシック" charset="0"/>
                          <a:cs typeface="Minion Pro"/>
                        </a:rPr>
                        <a:t>D</a:t>
                      </a:r>
                      <a:endParaRPr kumimoji="0" lang="en-US" sz="24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2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s-PE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000" dirty="0" smtClean="0">
                          <a:latin typeface="GentiumAlt"/>
                          <a:cs typeface="GentiumAlt"/>
                        </a:rPr>
                        <a:t>ἔρχομαι</a:t>
                      </a:r>
                      <a:endParaRPr kumimoji="0" lang="es-PE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vengas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b="1" dirty="0" smtClean="0">
                          <a:latin typeface="GentiumAlt"/>
                          <a:cs typeface="GentiumAlt"/>
                        </a:rPr>
                        <a:t>ἁμαρτίων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352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410349"/>
            <a:ext cx="88423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600" b="1" dirty="0">
                <a:latin typeface="GentiumAlt"/>
                <a:cs typeface="GentiumAlt"/>
              </a:rPr>
              <a:t>οὐ μή </a:t>
            </a:r>
            <a:r>
              <a:rPr lang="el-GR" sz="3600" b="1" dirty="0">
                <a:solidFill>
                  <a:srgbClr val="FF0000"/>
                </a:solidFill>
                <a:latin typeface="GentiumAlt"/>
                <a:cs typeface="GentiumAlt"/>
              </a:rPr>
              <a:t>ἔρχῃ</a:t>
            </a:r>
            <a:r>
              <a:rPr lang="el-GR" sz="3600" b="1" dirty="0">
                <a:latin typeface="GentiumAlt"/>
                <a:cs typeface="GentiumAlt"/>
              </a:rPr>
              <a:t> τῷ κυρίῳ μετ᾽ ἁμαρτίων </a:t>
            </a:r>
            <a:endParaRPr lang="es-ES" sz="3600" dirty="0">
              <a:latin typeface="GentiumAlt"/>
              <a:cs typeface="GentiumAlt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382565505"/>
              </p:ext>
            </p:extLst>
          </p:nvPr>
        </p:nvGraphicFramePr>
        <p:xfrm>
          <a:off x="228600" y="2647950"/>
          <a:ext cx="8686800" cy="1354368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89050"/>
                <a:gridCol w="1676400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b="1" dirty="0" smtClean="0">
                          <a:solidFill>
                            <a:srgbClr val="FF0000"/>
                          </a:solidFill>
                          <a:latin typeface="GentiumAlt"/>
                          <a:cs typeface="GentiumAlt"/>
                        </a:rPr>
                        <a:t>ἔρχῃ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nion Pro"/>
                          <a:ea typeface="ＭＳ Ｐゴシック" charset="0"/>
                          <a:cs typeface="Minion Pro"/>
                        </a:rPr>
                        <a:t>/</a:t>
                      </a:r>
                      <a:r>
                        <a:rPr kumimoji="0" lang="en-US" sz="2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nion Pro"/>
                          <a:ea typeface="ＭＳ Ｐゴシック" charset="0"/>
                          <a:cs typeface="Minion Pro"/>
                        </a:rPr>
                        <a:t>D</a:t>
                      </a:r>
                      <a:endParaRPr kumimoji="0" lang="en-US" sz="24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2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s-PE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000" dirty="0" smtClean="0">
                          <a:latin typeface="GentiumAlt"/>
                          <a:cs typeface="GentiumAlt"/>
                        </a:rPr>
                        <a:t>ἔρχομαι</a:t>
                      </a:r>
                      <a:endParaRPr kumimoji="0" lang="es-PE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vengas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b="1" dirty="0" smtClean="0">
                          <a:latin typeface="GentiumAlt"/>
                          <a:cs typeface="GentiumAlt"/>
                        </a:rPr>
                        <a:t>ἁμαρτίων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s-PE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F</a:t>
                      </a:r>
                      <a:endParaRPr kumimoji="0" lang="es-PE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</a:t>
                      </a:r>
                      <a:endParaRPr kumimoji="0" lang="es-PE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600" dirty="0" smtClean="0">
                          <a:latin typeface="GentiumAlt"/>
                          <a:cs typeface="GentiumAlt"/>
                        </a:rPr>
                        <a:t>ἁμαρτία</a:t>
                      </a:r>
                      <a:endParaRPr kumimoji="0" lang="es-PE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pecados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197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410349"/>
            <a:ext cx="88423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600" b="1" dirty="0">
                <a:latin typeface="GentiumAlt"/>
                <a:cs typeface="GentiumAlt"/>
              </a:rPr>
              <a:t>οὐ μή </a:t>
            </a:r>
            <a:r>
              <a:rPr lang="el-GR" sz="3600" b="1" dirty="0">
                <a:solidFill>
                  <a:srgbClr val="FF0000"/>
                </a:solidFill>
                <a:latin typeface="GentiumAlt"/>
                <a:cs typeface="GentiumAlt"/>
              </a:rPr>
              <a:t>ἔρχῃ</a:t>
            </a:r>
            <a:r>
              <a:rPr lang="el-GR" sz="3600" b="1" dirty="0">
                <a:latin typeface="GentiumAlt"/>
                <a:cs typeface="GentiumAlt"/>
              </a:rPr>
              <a:t> τῷ κυρίῳ μετ᾽ ἁμαρτίων </a:t>
            </a:r>
            <a:endParaRPr lang="es-ES" sz="3600" dirty="0">
              <a:latin typeface="GentiumAlt"/>
              <a:cs typeface="GentiumAlt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640309070"/>
              </p:ext>
            </p:extLst>
          </p:nvPr>
        </p:nvGraphicFramePr>
        <p:xfrm>
          <a:off x="228600" y="2647950"/>
          <a:ext cx="8686800" cy="1354368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89050"/>
                <a:gridCol w="1676400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b="1" dirty="0" smtClean="0">
                          <a:solidFill>
                            <a:srgbClr val="FF0000"/>
                          </a:solidFill>
                          <a:latin typeface="GentiumAlt"/>
                          <a:cs typeface="GentiumAlt"/>
                        </a:rPr>
                        <a:t>ἔρχῃ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nion Pro"/>
                          <a:ea typeface="ＭＳ Ｐゴシック" charset="0"/>
                          <a:cs typeface="Minion Pro"/>
                        </a:rPr>
                        <a:t>/</a:t>
                      </a:r>
                      <a:r>
                        <a:rPr kumimoji="0" lang="en-US" sz="2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nion Pro"/>
                          <a:ea typeface="ＭＳ Ｐゴシック" charset="0"/>
                          <a:cs typeface="Minion Pro"/>
                        </a:rPr>
                        <a:t>D</a:t>
                      </a:r>
                      <a:endParaRPr kumimoji="0" lang="en-US" sz="24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2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s-PE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000" dirty="0" smtClean="0">
                          <a:latin typeface="GentiumAlt"/>
                          <a:cs typeface="GentiumAlt"/>
                        </a:rPr>
                        <a:t>ἔρχομαι</a:t>
                      </a:r>
                      <a:endParaRPr kumimoji="0" lang="es-PE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vengas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b="1" dirty="0" smtClean="0">
                          <a:latin typeface="GentiumAlt"/>
                          <a:cs typeface="GentiumAlt"/>
                        </a:rPr>
                        <a:t>ἁμαρτίων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s-PE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F</a:t>
                      </a:r>
                      <a:endParaRPr kumimoji="0" lang="es-PE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</a:t>
                      </a:r>
                      <a:endParaRPr kumimoji="0" lang="es-PE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600" dirty="0" smtClean="0">
                          <a:latin typeface="GentiumAlt"/>
                          <a:cs typeface="GentiumAlt"/>
                        </a:rPr>
                        <a:t>ἁμαρτία</a:t>
                      </a:r>
                      <a:endParaRPr kumimoji="0" lang="es-PE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pecados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620" y="1342132"/>
            <a:ext cx="91036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Minion Pro"/>
                <a:cs typeface="Minion Pro"/>
              </a:rPr>
              <a:t>jamás vengas al Señor con pecados </a:t>
            </a:r>
            <a:endParaRPr lang="en-US" sz="32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270633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987574"/>
            <a:ext cx="8725466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dirty="0" smtClean="0">
                <a:latin typeface="Minion Pro"/>
                <a:cs typeface="Minion Pro"/>
              </a:rPr>
              <a:t>146. </a:t>
            </a:r>
            <a:r>
              <a:rPr lang="el-GR" sz="4000" b="1" dirty="0" smtClean="0">
                <a:latin typeface="Minion Pro"/>
                <a:cs typeface="Minion Pro"/>
              </a:rPr>
              <a:t>ἕτερος, -α, -ον</a:t>
            </a:r>
            <a:r>
              <a:rPr lang="el-GR" sz="4000" dirty="0" smtClean="0">
                <a:latin typeface="Minion Pro"/>
                <a:cs typeface="Minion Pro"/>
              </a:rPr>
              <a:t>: otro (diferente) (99)</a:t>
            </a:r>
          </a:p>
          <a:p>
            <a:r>
              <a:rPr lang="el-GR" sz="4000" dirty="0" smtClean="0">
                <a:latin typeface="Minion Pro"/>
                <a:cs typeface="Minion Pro"/>
              </a:rPr>
              <a:t>147. </a:t>
            </a:r>
            <a:r>
              <a:rPr lang="el-GR" sz="4000" b="1" dirty="0" smtClean="0">
                <a:latin typeface="Minion Pro"/>
                <a:cs typeface="Minion Pro"/>
              </a:rPr>
              <a:t>τε</a:t>
            </a:r>
            <a:r>
              <a:rPr lang="el-GR" sz="4000" dirty="0" smtClean="0">
                <a:latin typeface="Minion Pro"/>
                <a:cs typeface="Minion Pro"/>
              </a:rPr>
              <a:t>: y, tan (215)</a:t>
            </a:r>
          </a:p>
          <a:p>
            <a:r>
              <a:rPr lang="el-GR" sz="4000" dirty="0" smtClean="0">
                <a:latin typeface="Minion Pro"/>
                <a:cs typeface="Minion Pro"/>
              </a:rPr>
              <a:t>148. </a:t>
            </a:r>
            <a:r>
              <a:rPr lang="el-GR" sz="4000" b="1" dirty="0" smtClean="0">
                <a:latin typeface="Minion Pro"/>
                <a:cs typeface="Minion Pro"/>
              </a:rPr>
              <a:t>τότε</a:t>
            </a:r>
            <a:r>
              <a:rPr lang="el-GR" sz="4000" dirty="0" smtClean="0">
                <a:latin typeface="Minion Pro"/>
                <a:cs typeface="Minion Pro"/>
              </a:rPr>
              <a:t>: entonces (160)</a:t>
            </a:r>
          </a:p>
          <a:p>
            <a:r>
              <a:rPr lang="el-GR" sz="4000" dirty="0" smtClean="0">
                <a:latin typeface="Minion Pro"/>
                <a:cs typeface="Minion Pro"/>
              </a:rPr>
              <a:t>149. </a:t>
            </a:r>
            <a:r>
              <a:rPr lang="el-GR" sz="4000" b="1" dirty="0" smtClean="0">
                <a:latin typeface="Minion Pro"/>
                <a:cs typeface="Minion Pro"/>
              </a:rPr>
              <a:t>ὅτε</a:t>
            </a:r>
            <a:r>
              <a:rPr lang="el-GR" sz="4000" dirty="0" smtClean="0">
                <a:latin typeface="Minion Pro"/>
                <a:cs typeface="Minion Pro"/>
              </a:rPr>
              <a:t>: cuándo (103)</a:t>
            </a:r>
          </a:p>
          <a:p>
            <a:r>
              <a:rPr lang="el-GR" sz="4000" dirty="0" smtClean="0">
                <a:latin typeface="Minion Pro"/>
                <a:cs typeface="Minion Pro"/>
              </a:rPr>
              <a:t>150. </a:t>
            </a:r>
            <a:r>
              <a:rPr lang="el-GR" sz="4000" b="1" dirty="0" smtClean="0">
                <a:latin typeface="Minion Pro"/>
                <a:cs typeface="Minion Pro"/>
              </a:rPr>
              <a:t>ἐκεῖ</a:t>
            </a:r>
            <a:r>
              <a:rPr lang="el-GR" sz="4000" dirty="0" smtClean="0">
                <a:latin typeface="Minion Pro"/>
                <a:cs typeface="Minion Pro"/>
              </a:rPr>
              <a:t>: allí (105)</a:t>
            </a:r>
          </a:p>
          <a:p>
            <a:r>
              <a:rPr lang="el-GR" sz="4000" dirty="0" smtClean="0">
                <a:latin typeface="Minion Pro"/>
                <a:cs typeface="Minion Pro"/>
              </a:rPr>
              <a:t>151. </a:t>
            </a:r>
            <a:r>
              <a:rPr lang="el-GR" sz="4000" b="1" dirty="0" smtClean="0">
                <a:latin typeface="Minion Pro"/>
                <a:cs typeface="Minion Pro"/>
              </a:rPr>
              <a:t>πῶς</a:t>
            </a:r>
            <a:r>
              <a:rPr lang="el-GR" sz="4000" dirty="0" smtClean="0">
                <a:latin typeface="Minion Pro"/>
                <a:cs typeface="Minion Pro"/>
              </a:rPr>
              <a:t>: cómo (103)</a:t>
            </a:r>
            <a:endParaRPr lang="el-GR" sz="4000" dirty="0">
              <a:latin typeface="Minion Pro"/>
              <a:cs typeface="Minion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339502"/>
            <a:ext cx="3210134" cy="584776"/>
          </a:xfrm>
          <a:prstGeom prst="rect">
            <a:avLst/>
          </a:prstGeom>
          <a:solidFill>
            <a:srgbClr val="FF6600"/>
          </a:solidFill>
          <a:ln w="38100" cap="rnd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MX" sz="32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Vocabulario </a:t>
            </a:r>
            <a:r>
              <a:rPr lang="es-MX" sz="32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12:</a:t>
            </a:r>
            <a:endParaRPr lang="es-MX" sz="3200" b="1" dirty="0">
              <a:ln>
                <a:solidFill>
                  <a:srgbClr val="00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70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987574"/>
            <a:ext cx="8021681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dirty="0" smtClean="0">
                <a:latin typeface="Minion Pro"/>
                <a:cs typeface="Minion Pro"/>
              </a:rPr>
              <a:t>152. </a:t>
            </a:r>
            <a:r>
              <a:rPr lang="el-GR" sz="4000" b="1" dirty="0" smtClean="0">
                <a:latin typeface="Minion Pro"/>
                <a:cs typeface="Minion Pro"/>
              </a:rPr>
              <a:t>ἐνώπιον</a:t>
            </a:r>
            <a:r>
              <a:rPr lang="el-GR" sz="4000" dirty="0" smtClean="0">
                <a:latin typeface="Minion Pro"/>
                <a:cs typeface="Minion Pro"/>
              </a:rPr>
              <a:t>: delante de, ante (94)</a:t>
            </a:r>
          </a:p>
          <a:p>
            <a:r>
              <a:rPr lang="el-GR" sz="4000" dirty="0" smtClean="0">
                <a:latin typeface="Minion Pro"/>
                <a:cs typeface="Minion Pro"/>
              </a:rPr>
              <a:t>153. </a:t>
            </a:r>
            <a:r>
              <a:rPr lang="el-GR" sz="4000" b="1" dirty="0" smtClean="0">
                <a:latin typeface="Minion Pro"/>
                <a:cs typeface="Minion Pro"/>
              </a:rPr>
              <a:t>γῆ, γῦς ἡ</a:t>
            </a:r>
            <a:r>
              <a:rPr lang="el-GR" sz="4000" dirty="0" smtClean="0">
                <a:latin typeface="Minion Pro"/>
                <a:cs typeface="Minion Pro"/>
              </a:rPr>
              <a:t>: tierra (250)</a:t>
            </a:r>
          </a:p>
          <a:p>
            <a:r>
              <a:rPr lang="el-GR" sz="4000" dirty="0" smtClean="0">
                <a:latin typeface="Minion Pro"/>
                <a:cs typeface="Minion Pro"/>
              </a:rPr>
              <a:t>154. </a:t>
            </a:r>
            <a:r>
              <a:rPr lang="el-GR" sz="4000" b="1" dirty="0" smtClean="0">
                <a:latin typeface="Minion Pro"/>
                <a:cs typeface="Minion Pro"/>
              </a:rPr>
              <a:t>ὀψία, -ας ἡ</a:t>
            </a:r>
            <a:r>
              <a:rPr lang="el-GR" sz="4000" dirty="0" smtClean="0">
                <a:latin typeface="Minion Pro"/>
                <a:cs typeface="Minion Pro"/>
              </a:rPr>
              <a:t>: tarde, atardecer (175)</a:t>
            </a:r>
          </a:p>
          <a:p>
            <a:r>
              <a:rPr lang="el-GR" sz="4000" dirty="0" smtClean="0">
                <a:latin typeface="Minion Pro"/>
                <a:cs typeface="Minion Pro"/>
              </a:rPr>
              <a:t>155. </a:t>
            </a:r>
            <a:r>
              <a:rPr lang="el-GR" sz="4000" b="1" dirty="0" smtClean="0">
                <a:latin typeface="Minion Pro"/>
                <a:cs typeface="Minion Pro"/>
              </a:rPr>
              <a:t>θάνατος, -ου ὁ</a:t>
            </a:r>
            <a:r>
              <a:rPr lang="el-GR" sz="4000" dirty="0" smtClean="0">
                <a:latin typeface="Minion Pro"/>
                <a:cs typeface="Minion Pro"/>
              </a:rPr>
              <a:t>: muerte (120)</a:t>
            </a:r>
          </a:p>
          <a:p>
            <a:r>
              <a:rPr lang="el-GR" sz="4000" dirty="0" smtClean="0">
                <a:latin typeface="Minion Pro"/>
                <a:cs typeface="Minion Pro"/>
              </a:rPr>
              <a:t>156. </a:t>
            </a:r>
            <a:r>
              <a:rPr lang="el-GR" sz="4000" b="1" dirty="0" smtClean="0">
                <a:latin typeface="Minion Pro"/>
                <a:cs typeface="Minion Pro"/>
              </a:rPr>
              <a:t>δόξα, -ης ἡ</a:t>
            </a:r>
            <a:r>
              <a:rPr lang="el-GR" sz="4000" dirty="0" smtClean="0">
                <a:latin typeface="Minion Pro"/>
                <a:cs typeface="Minion Pro"/>
              </a:rPr>
              <a:t>: gloria (166)</a:t>
            </a:r>
          </a:p>
          <a:p>
            <a:r>
              <a:rPr lang="el-GR" sz="4000" dirty="0" smtClean="0">
                <a:latin typeface="Minion Pro"/>
                <a:cs typeface="Minion Pro"/>
              </a:rPr>
              <a:t>157. </a:t>
            </a:r>
            <a:r>
              <a:rPr lang="el-GR" sz="4000" b="1" dirty="0" smtClean="0">
                <a:latin typeface="Minion Pro"/>
                <a:cs typeface="Minion Pro"/>
              </a:rPr>
              <a:t>ὥρα, -ας ἡ</a:t>
            </a:r>
            <a:r>
              <a:rPr lang="el-GR" sz="4000" dirty="0" smtClean="0">
                <a:latin typeface="Minion Pro"/>
                <a:cs typeface="Minion Pro"/>
              </a:rPr>
              <a:t>: hora (106)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339502"/>
            <a:ext cx="3210134" cy="584776"/>
          </a:xfrm>
          <a:prstGeom prst="rect">
            <a:avLst/>
          </a:prstGeom>
          <a:solidFill>
            <a:srgbClr val="FF6600"/>
          </a:solidFill>
          <a:ln w="38100" cap="rnd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MX" sz="32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Vocabulario </a:t>
            </a:r>
            <a:r>
              <a:rPr lang="es-MX" sz="32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12:</a:t>
            </a:r>
            <a:endParaRPr lang="es-MX" sz="3200" b="1" dirty="0">
              <a:ln>
                <a:solidFill>
                  <a:srgbClr val="00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09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013" name="Group 21"/>
          <p:cNvGraphicFramePr>
            <a:graphicFrameLocks noGrp="1"/>
          </p:cNvGraphicFramePr>
          <p:nvPr>
            <p:ph/>
          </p:nvPr>
        </p:nvGraphicFramePr>
        <p:xfrm>
          <a:off x="228600" y="114300"/>
          <a:ext cx="8686800" cy="4175126"/>
        </p:xfrm>
        <a:graphic>
          <a:graphicData uri="http://schemas.openxmlformats.org/drawingml/2006/table">
            <a:tbl>
              <a:tblPr/>
              <a:tblGrid>
                <a:gridCol w="8686800"/>
              </a:tblGrid>
              <a:tr h="37338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Times New Roman" charset="0"/>
                          <a:cs typeface="Tahoma" charset="0"/>
                        </a:rPr>
                        <a:t>Modo</a:t>
                      </a:r>
                      <a:endParaRPr kumimoji="0" 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charset="0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67819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Por medio de este accidente se puede saber qué tan real era la acción en la mente del autor.</a:t>
                      </a:r>
                      <a:endParaRPr kumimoji="0" 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193">
                <a:tc>
                  <a:txBody>
                    <a:bodyPr/>
                    <a:lstStyle/>
                    <a:p>
                      <a:pPr marL="34290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Indicativo: </a:t>
                      </a: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Cuando la acción es totalmente real en la mente del que habla o escribe.</a:t>
                      </a:r>
                      <a:endParaRPr kumimoji="0" lang="es-MX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193">
                <a:tc>
                  <a:txBody>
                    <a:bodyPr/>
                    <a:lstStyle/>
                    <a:p>
                      <a:pPr marL="34290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Subjuntivo</a:t>
                      </a: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: </a:t>
                      </a: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Cuando la acción es un deseo, una esperanza o una posibilidad en la mente del autor.</a:t>
                      </a:r>
                      <a:endParaRPr kumimoji="0" lang="es-MX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387">
                <a:tc>
                  <a:txBody>
                    <a:bodyPr/>
                    <a:lstStyle/>
                    <a:p>
                      <a:pPr marL="34290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Imperativo: </a:t>
                      </a: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Cuando la acción es un mandato o una súplica.</a:t>
                      </a:r>
                      <a:endParaRPr kumimoji="0" 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19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Algunos clasifican el </a:t>
                      </a: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infinitivo</a:t>
                      </a: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como un modo. Este indica (verbalmente) una acción dependiente de otra, o propósito.</a:t>
                      </a:r>
                      <a:endParaRPr kumimoji="0" 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5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El </a:t>
                      </a: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participio</a:t>
                      </a: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es otra forma verbal no modal. Puede ser adjetival o adverbial. Su acción dependerá del verbo principal.</a:t>
                      </a:r>
                      <a:endParaRPr kumimoji="0" lang="es-MX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987574"/>
            <a:ext cx="913531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000" dirty="0" smtClean="0">
                <a:latin typeface="Minion Pro"/>
                <a:cs typeface="Minion Pro"/>
              </a:rPr>
              <a:t>158. </a:t>
            </a:r>
            <a:r>
              <a:rPr lang="es-ES_tradnl" sz="4000" b="1" dirty="0" err="1" smtClean="0">
                <a:latin typeface="Minion Pro"/>
                <a:cs typeface="Minion Pro"/>
              </a:rPr>
              <a:t>ἐξουσί</a:t>
            </a:r>
            <a:r>
              <a:rPr lang="es-ES_tradnl" sz="4000" b="1" dirty="0" smtClean="0">
                <a:latin typeface="Minion Pro"/>
                <a:cs typeface="Minion Pro"/>
              </a:rPr>
              <a:t>α, -α</a:t>
            </a:r>
            <a:r>
              <a:rPr lang="es-ES_tradnl" sz="4000" b="1" dirty="0" err="1" smtClean="0">
                <a:latin typeface="Minion Pro"/>
                <a:cs typeface="Minion Pro"/>
              </a:rPr>
              <a:t>ς</a:t>
            </a:r>
            <a:r>
              <a:rPr lang="es-ES_tradnl" sz="4000" b="1" dirty="0" smtClean="0">
                <a:latin typeface="Minion Pro"/>
                <a:cs typeface="Minion Pro"/>
              </a:rPr>
              <a:t> </a:t>
            </a:r>
            <a:r>
              <a:rPr lang="es-ES_tradnl" sz="4000" b="1" dirty="0" err="1" smtClean="0">
                <a:latin typeface="Minion Pro"/>
                <a:cs typeface="Minion Pro"/>
              </a:rPr>
              <a:t>ἡ</a:t>
            </a:r>
            <a:r>
              <a:rPr lang="es-ES_tradnl" sz="4000" dirty="0" smtClean="0">
                <a:latin typeface="Minion Pro"/>
                <a:cs typeface="Minion Pro"/>
              </a:rPr>
              <a:t>: poder, autoridad (102)</a:t>
            </a:r>
          </a:p>
          <a:p>
            <a:r>
              <a:rPr lang="es-ES_tradnl" sz="4000" dirty="0" smtClean="0">
                <a:latin typeface="Minion Pro"/>
                <a:cs typeface="Minion Pro"/>
              </a:rPr>
              <a:t>159. </a:t>
            </a:r>
            <a:r>
              <a:rPr lang="es-ES_tradnl" sz="4000" b="1" dirty="0" err="1" smtClean="0">
                <a:latin typeface="Minion Pro"/>
                <a:cs typeface="Minion Pro"/>
              </a:rPr>
              <a:t>τό</a:t>
            </a:r>
            <a:r>
              <a:rPr lang="es-ES_tradnl" sz="4000" b="1" dirty="0" smtClean="0">
                <a:latin typeface="Minion Pro"/>
                <a:cs typeface="Minion Pro"/>
              </a:rPr>
              <a:t>π</a:t>
            </a:r>
            <a:r>
              <a:rPr lang="es-ES_tradnl" sz="4000" b="1" dirty="0" err="1" smtClean="0">
                <a:latin typeface="Minion Pro"/>
                <a:cs typeface="Minion Pro"/>
              </a:rPr>
              <a:t>ος</a:t>
            </a:r>
            <a:r>
              <a:rPr lang="es-ES_tradnl" sz="4000" b="1" dirty="0" smtClean="0">
                <a:latin typeface="Minion Pro"/>
                <a:cs typeface="Minion Pro"/>
              </a:rPr>
              <a:t>, -</a:t>
            </a:r>
            <a:r>
              <a:rPr lang="es-ES_tradnl" sz="4000" b="1" dirty="0" err="1" smtClean="0">
                <a:latin typeface="Minion Pro"/>
                <a:cs typeface="Minion Pro"/>
              </a:rPr>
              <a:t>ου</a:t>
            </a:r>
            <a:r>
              <a:rPr lang="es-ES_tradnl" sz="4000" b="1" dirty="0" smtClean="0">
                <a:latin typeface="Minion Pro"/>
                <a:cs typeface="Minion Pro"/>
              </a:rPr>
              <a:t> </a:t>
            </a:r>
            <a:r>
              <a:rPr lang="es-ES_tradnl" sz="4000" b="1" dirty="0" err="1" smtClean="0">
                <a:latin typeface="Minion Pro"/>
                <a:cs typeface="Minion Pro"/>
              </a:rPr>
              <a:t>ὁ</a:t>
            </a:r>
            <a:r>
              <a:rPr lang="es-ES_tradnl" sz="4000" dirty="0" smtClean="0">
                <a:latin typeface="Minion Pro"/>
                <a:cs typeface="Minion Pro"/>
              </a:rPr>
              <a:t>: lugar (94)</a:t>
            </a:r>
          </a:p>
          <a:p>
            <a:r>
              <a:rPr lang="es-ES_tradnl" sz="4000" dirty="0" smtClean="0">
                <a:latin typeface="Minion Pro"/>
                <a:cs typeface="Minion Pro"/>
              </a:rPr>
              <a:t>160. </a:t>
            </a:r>
            <a:r>
              <a:rPr lang="es-ES_tradnl" sz="4000" b="1" dirty="0" err="1" smtClean="0">
                <a:latin typeface="Minion Pro"/>
                <a:cs typeface="Minion Pro"/>
              </a:rPr>
              <a:t>ὅσος</a:t>
            </a:r>
            <a:r>
              <a:rPr lang="es-ES_tradnl" sz="4000" b="1" dirty="0" smtClean="0">
                <a:latin typeface="Minion Pro"/>
                <a:cs typeface="Minion Pro"/>
              </a:rPr>
              <a:t>, -</a:t>
            </a:r>
            <a:r>
              <a:rPr lang="es-ES_tradnl" sz="4000" b="1" dirty="0" err="1" smtClean="0">
                <a:latin typeface="Minion Pro"/>
                <a:cs typeface="Minion Pro"/>
              </a:rPr>
              <a:t>η</a:t>
            </a:r>
            <a:r>
              <a:rPr lang="es-ES_tradnl" sz="4000" b="1" dirty="0" smtClean="0">
                <a:latin typeface="Minion Pro"/>
                <a:cs typeface="Minion Pro"/>
              </a:rPr>
              <a:t>, -</a:t>
            </a:r>
            <a:r>
              <a:rPr lang="es-ES_tradnl" sz="4000" b="1" dirty="0" err="1" smtClean="0">
                <a:latin typeface="Minion Pro"/>
                <a:cs typeface="Minion Pro"/>
              </a:rPr>
              <a:t>ον</a:t>
            </a:r>
            <a:r>
              <a:rPr lang="es-ES_tradnl" sz="4000" dirty="0" smtClean="0">
                <a:latin typeface="Minion Pro"/>
                <a:cs typeface="Minion Pro"/>
              </a:rPr>
              <a:t>: cuanto, cuánto, tan </a:t>
            </a:r>
            <a:br>
              <a:rPr lang="es-ES_tradnl" sz="4000" dirty="0" smtClean="0">
                <a:latin typeface="Minion Pro"/>
                <a:cs typeface="Minion Pro"/>
              </a:rPr>
            </a:br>
            <a:r>
              <a:rPr lang="es-ES_tradnl" sz="4000" dirty="0" smtClean="0">
                <a:latin typeface="Minion Pro"/>
                <a:cs typeface="Minion Pro"/>
              </a:rPr>
              <a:t>   grande como, tan lejos como, etc. (110)</a:t>
            </a:r>
          </a:p>
          <a:p>
            <a:r>
              <a:rPr lang="es-ES_tradnl" sz="4000" dirty="0" smtClean="0">
                <a:latin typeface="Minion Pro"/>
                <a:cs typeface="Minion Pro"/>
              </a:rPr>
              <a:t>161. </a:t>
            </a:r>
            <a:r>
              <a:rPr lang="es-ES_tradnl" sz="4000" b="1" dirty="0" err="1" smtClean="0">
                <a:latin typeface="Minion Pro"/>
                <a:cs typeface="Minion Pro"/>
              </a:rPr>
              <a:t>ὅλος</a:t>
            </a:r>
            <a:r>
              <a:rPr lang="es-ES_tradnl" sz="4000" b="1" dirty="0" smtClean="0">
                <a:latin typeface="Minion Pro"/>
                <a:cs typeface="Minion Pro"/>
              </a:rPr>
              <a:t>, -</a:t>
            </a:r>
            <a:r>
              <a:rPr lang="es-ES_tradnl" sz="4000" b="1" dirty="0" err="1" smtClean="0">
                <a:latin typeface="Minion Pro"/>
                <a:cs typeface="Minion Pro"/>
              </a:rPr>
              <a:t>η</a:t>
            </a:r>
            <a:r>
              <a:rPr lang="es-ES_tradnl" sz="4000" b="1" dirty="0" smtClean="0">
                <a:latin typeface="Minion Pro"/>
                <a:cs typeface="Minion Pro"/>
              </a:rPr>
              <a:t>, -</a:t>
            </a:r>
            <a:r>
              <a:rPr lang="es-ES_tradnl" sz="4000" b="1" dirty="0" err="1" smtClean="0">
                <a:latin typeface="Minion Pro"/>
                <a:cs typeface="Minion Pro"/>
              </a:rPr>
              <a:t>ον</a:t>
            </a:r>
            <a:r>
              <a:rPr lang="es-ES_tradnl" sz="4000" dirty="0" smtClean="0">
                <a:latin typeface="Minion Pro"/>
                <a:cs typeface="Minion Pro"/>
              </a:rPr>
              <a:t>: completo, todo (109)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339502"/>
            <a:ext cx="3210134" cy="584776"/>
          </a:xfrm>
          <a:prstGeom prst="rect">
            <a:avLst/>
          </a:prstGeom>
          <a:solidFill>
            <a:srgbClr val="FF6600"/>
          </a:solidFill>
          <a:ln w="38100" cap="rnd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MX" sz="32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Vocabulario </a:t>
            </a:r>
            <a:r>
              <a:rPr lang="es-MX" sz="32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12:</a:t>
            </a:r>
            <a:endParaRPr lang="es-MX" sz="3200" b="1" dirty="0">
              <a:ln>
                <a:solidFill>
                  <a:srgbClr val="00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80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85750"/>
            <a:ext cx="8077200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latin typeface="Minion Pro"/>
                <a:cs typeface="Minion Pro"/>
              </a:rPr>
              <a:t>Ejemplos</a:t>
            </a:r>
            <a:endParaRPr lang="en-US" sz="16600" dirty="0" smtClean="0">
              <a:latin typeface="Minion Pro"/>
              <a:cs typeface="Minion Pro"/>
            </a:endParaRPr>
          </a:p>
          <a:p>
            <a:pPr algn="ctr"/>
            <a:r>
              <a:rPr lang="en-US" sz="11500" dirty="0" err="1" smtClean="0">
                <a:latin typeface="Minion Pro"/>
                <a:cs typeface="Minion Pro"/>
              </a:rPr>
              <a:t>adicionales</a:t>
            </a:r>
            <a:endParaRPr lang="en-US" sz="115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5803994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52400" y="-50801"/>
            <a:ext cx="8842375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s-ES" sz="3200" dirty="0" err="1">
                <a:latin typeface="GentiumAlt"/>
                <a:cs typeface="GentiumAlt"/>
              </a:rPr>
              <a:t>Jn</a:t>
            </a:r>
            <a:r>
              <a:rPr lang="es-ES" sz="3200" dirty="0">
                <a:latin typeface="GentiumAlt"/>
                <a:cs typeface="GentiumAlt"/>
              </a:rPr>
              <a:t> 6:29 </a:t>
            </a:r>
            <a:r>
              <a:rPr lang="el-GR" sz="3200" dirty="0">
                <a:latin typeface="GentiumAlt"/>
                <a:cs typeface="GentiumAlt"/>
              </a:rPr>
              <a:t>ἀπεκρίθη </a:t>
            </a:r>
            <a:r>
              <a:rPr lang="es-ES" sz="3200" dirty="0">
                <a:latin typeface="GentiumAlt"/>
                <a:cs typeface="GentiumAlt"/>
              </a:rPr>
              <a:t>(respondió) </a:t>
            </a:r>
            <a:r>
              <a:rPr lang="el-GR" sz="3200" dirty="0">
                <a:latin typeface="GentiumAlt"/>
                <a:cs typeface="GentiumAlt"/>
              </a:rPr>
              <a:t>[ὁ] Ἰησοῦς καὶ εἶπεν </a:t>
            </a:r>
            <a:r>
              <a:rPr lang="es-ES" sz="3200" dirty="0">
                <a:latin typeface="GentiumAlt"/>
                <a:cs typeface="GentiumAlt"/>
              </a:rPr>
              <a:t>(dijo) </a:t>
            </a:r>
            <a:r>
              <a:rPr lang="el-GR" sz="3200" dirty="0">
                <a:latin typeface="GentiumAlt"/>
                <a:cs typeface="GentiumAlt"/>
              </a:rPr>
              <a:t>αὐτοῖς· Τοῦτό ἐστιν τὸ ἔργον τοῦ θεοῦ, ἵνα </a:t>
            </a:r>
            <a:r>
              <a:rPr lang="el-GR" sz="3200" u="sng" dirty="0">
                <a:latin typeface="GentiumAlt"/>
                <a:cs typeface="GentiumAlt"/>
              </a:rPr>
              <a:t>πιστεύητε</a:t>
            </a:r>
            <a:r>
              <a:rPr lang="el-GR" sz="3200" dirty="0">
                <a:latin typeface="GentiumAlt"/>
                <a:cs typeface="GentiumAlt"/>
              </a:rPr>
              <a:t> εἰς ὃν ἀπέστειλεν </a:t>
            </a:r>
            <a:r>
              <a:rPr lang="es-ES" sz="3200" dirty="0">
                <a:latin typeface="GentiumAlt"/>
                <a:cs typeface="GentiumAlt"/>
              </a:rPr>
              <a:t>(envió) </a:t>
            </a:r>
            <a:r>
              <a:rPr lang="el-GR" sz="3200" dirty="0">
                <a:latin typeface="GentiumAlt"/>
                <a:cs typeface="GentiumAlt"/>
              </a:rPr>
              <a:t>ἐκεῖνος.</a:t>
            </a:r>
          </a:p>
        </p:txBody>
      </p:sp>
      <p:graphicFrame>
        <p:nvGraphicFramePr>
          <p:cNvPr id="34105" name="Group 31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26825974"/>
              </p:ext>
            </p:extLst>
          </p:nvPr>
        </p:nvGraphicFramePr>
        <p:xfrm>
          <a:off x="228600" y="2397124"/>
          <a:ext cx="8686800" cy="2613026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avpekri,qh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ἀ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π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οκρίνομ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α </a:t>
                      </a:r>
                      <a:endParaRPr kumimoji="0" lang="es-PE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respondió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evstin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</a:t>
                      </a:r>
                      <a:r>
                        <a:rPr kumimoji="0" lang="es-E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. </a:t>
                      </a: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e;rgon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pisteu,hte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o]n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evkei</a:t>
                      </a:r>
                      <a:r>
                        <a:rPr kumimoji="0" lang="es-E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noj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03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52400" y="-50801"/>
            <a:ext cx="8842375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s-ES" sz="3200" dirty="0" err="1">
                <a:latin typeface="GentiumAlt"/>
                <a:cs typeface="GentiumAlt"/>
              </a:rPr>
              <a:t>Jn</a:t>
            </a:r>
            <a:r>
              <a:rPr lang="es-ES" sz="3200" dirty="0">
                <a:latin typeface="GentiumAlt"/>
                <a:cs typeface="GentiumAlt"/>
              </a:rPr>
              <a:t> 6:29 </a:t>
            </a:r>
            <a:r>
              <a:rPr lang="el-GR" sz="3200" dirty="0">
                <a:latin typeface="GentiumAlt"/>
                <a:cs typeface="GentiumAlt"/>
              </a:rPr>
              <a:t>ἀπεκρίθη </a:t>
            </a:r>
            <a:r>
              <a:rPr lang="es-ES" sz="3200" dirty="0">
                <a:latin typeface="GentiumAlt"/>
                <a:cs typeface="GentiumAlt"/>
              </a:rPr>
              <a:t>(respondió) </a:t>
            </a:r>
            <a:r>
              <a:rPr lang="el-GR" sz="3200" dirty="0">
                <a:latin typeface="GentiumAlt"/>
                <a:cs typeface="GentiumAlt"/>
              </a:rPr>
              <a:t>[ὁ] Ἰησοῦς καὶ εἶπεν </a:t>
            </a:r>
            <a:r>
              <a:rPr lang="es-ES" sz="3200" dirty="0">
                <a:latin typeface="GentiumAlt"/>
                <a:cs typeface="GentiumAlt"/>
              </a:rPr>
              <a:t>(dijo) </a:t>
            </a:r>
            <a:r>
              <a:rPr lang="el-GR" sz="3200" dirty="0">
                <a:latin typeface="GentiumAlt"/>
                <a:cs typeface="GentiumAlt"/>
              </a:rPr>
              <a:t>αὐτοῖς· Τοῦτό ἐστιν τὸ ἔργον τοῦ θεοῦ, ἵνα </a:t>
            </a:r>
            <a:r>
              <a:rPr lang="el-GR" sz="3200" u="sng" dirty="0">
                <a:latin typeface="GentiumAlt"/>
                <a:cs typeface="GentiumAlt"/>
              </a:rPr>
              <a:t>πιστεύητε</a:t>
            </a:r>
            <a:r>
              <a:rPr lang="el-GR" sz="3200" dirty="0">
                <a:latin typeface="GentiumAlt"/>
                <a:cs typeface="GentiumAlt"/>
              </a:rPr>
              <a:t> εἰς ὃν ἀπέστειλεν </a:t>
            </a:r>
            <a:r>
              <a:rPr lang="es-ES" sz="3200" dirty="0">
                <a:latin typeface="GentiumAlt"/>
                <a:cs typeface="GentiumAlt"/>
              </a:rPr>
              <a:t>(envió) </a:t>
            </a:r>
            <a:r>
              <a:rPr lang="el-GR" sz="3200" dirty="0">
                <a:latin typeface="GentiumAlt"/>
                <a:cs typeface="GentiumAlt"/>
              </a:rPr>
              <a:t>ἐκεῖνος.</a:t>
            </a:r>
          </a:p>
        </p:txBody>
      </p:sp>
      <p:graphicFrame>
        <p:nvGraphicFramePr>
          <p:cNvPr id="34105" name="Group 31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860022213"/>
              </p:ext>
            </p:extLst>
          </p:nvPr>
        </p:nvGraphicFramePr>
        <p:xfrm>
          <a:off x="228600" y="2397124"/>
          <a:ext cx="8686800" cy="2613026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avpekri,qh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ἀ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π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οκρίνομ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α </a:t>
                      </a:r>
                      <a:endParaRPr kumimoji="0" lang="es-PE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respondió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evstin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bliaLS" charset="0"/>
                          <a:ea typeface="ＭＳ Ｐゴシック" charset="0"/>
                        </a:rPr>
                        <a:t>εἰμί </a:t>
                      </a: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</a:t>
                      </a:r>
                      <a:r>
                        <a:rPr kumimoji="0" lang="es-E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. </a:t>
                      </a: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e;rgon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pisteu,hte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o]n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evkei</a:t>
                      </a:r>
                      <a:r>
                        <a:rPr kumimoji="0" lang="es-E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noj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107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52400" y="-50801"/>
            <a:ext cx="8842375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s-ES" sz="3200" dirty="0" err="1">
                <a:latin typeface="GentiumAlt"/>
                <a:cs typeface="GentiumAlt"/>
              </a:rPr>
              <a:t>Jn</a:t>
            </a:r>
            <a:r>
              <a:rPr lang="es-ES" sz="3200" dirty="0">
                <a:latin typeface="GentiumAlt"/>
                <a:cs typeface="GentiumAlt"/>
              </a:rPr>
              <a:t> 6:29 </a:t>
            </a:r>
            <a:r>
              <a:rPr lang="el-GR" sz="3200" dirty="0">
                <a:latin typeface="GentiumAlt"/>
                <a:cs typeface="GentiumAlt"/>
              </a:rPr>
              <a:t>ἀπεκρίθη </a:t>
            </a:r>
            <a:r>
              <a:rPr lang="es-ES" sz="3200" dirty="0">
                <a:latin typeface="GentiumAlt"/>
                <a:cs typeface="GentiumAlt"/>
              </a:rPr>
              <a:t>(respondió) </a:t>
            </a:r>
            <a:r>
              <a:rPr lang="el-GR" sz="3200" dirty="0">
                <a:latin typeface="GentiumAlt"/>
                <a:cs typeface="GentiumAlt"/>
              </a:rPr>
              <a:t>[ὁ] Ἰησοῦς καὶ εἶπεν </a:t>
            </a:r>
            <a:r>
              <a:rPr lang="es-ES" sz="3200" dirty="0">
                <a:latin typeface="GentiumAlt"/>
                <a:cs typeface="GentiumAlt"/>
              </a:rPr>
              <a:t>(dijo) </a:t>
            </a:r>
            <a:r>
              <a:rPr lang="el-GR" sz="3200" dirty="0">
                <a:latin typeface="GentiumAlt"/>
                <a:cs typeface="GentiumAlt"/>
              </a:rPr>
              <a:t>αὐτοῖς· Τοῦτό ἐστιν τὸ ἔργον τοῦ θεοῦ, ἵνα </a:t>
            </a:r>
            <a:r>
              <a:rPr lang="el-GR" sz="3200" u="sng" dirty="0">
                <a:latin typeface="GentiumAlt"/>
                <a:cs typeface="GentiumAlt"/>
              </a:rPr>
              <a:t>πιστεύητε</a:t>
            </a:r>
            <a:r>
              <a:rPr lang="el-GR" sz="3200" dirty="0">
                <a:latin typeface="GentiumAlt"/>
                <a:cs typeface="GentiumAlt"/>
              </a:rPr>
              <a:t> εἰς ὃν ἀπέστειλεν </a:t>
            </a:r>
            <a:r>
              <a:rPr lang="es-ES" sz="3200" dirty="0">
                <a:latin typeface="GentiumAlt"/>
                <a:cs typeface="GentiumAlt"/>
              </a:rPr>
              <a:t>(envió) </a:t>
            </a:r>
            <a:r>
              <a:rPr lang="el-GR" sz="3200" dirty="0">
                <a:latin typeface="GentiumAlt"/>
                <a:cs typeface="GentiumAlt"/>
              </a:rPr>
              <a:t>ἐκεῖνος.</a:t>
            </a:r>
          </a:p>
        </p:txBody>
      </p:sp>
      <p:graphicFrame>
        <p:nvGraphicFramePr>
          <p:cNvPr id="34105" name="Group 31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150206109"/>
              </p:ext>
            </p:extLst>
          </p:nvPr>
        </p:nvGraphicFramePr>
        <p:xfrm>
          <a:off x="228600" y="2397124"/>
          <a:ext cx="8686800" cy="2613026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avpekri,qh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ἀ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π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οκρίνομ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α </a:t>
                      </a:r>
                      <a:endParaRPr kumimoji="0" lang="es-PE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respondió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evstin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bliaLS" charset="0"/>
                          <a:ea typeface="ＭＳ Ｐゴシック" charset="0"/>
                        </a:rPr>
                        <a:t>εἰμί </a:t>
                      </a: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</a:t>
                      </a:r>
                      <a:r>
                        <a:rPr kumimoji="0" lang="es-E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. </a:t>
                      </a: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e;rgon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to. e;rgon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la obra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pisteu,hte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o]n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evkei</a:t>
                      </a:r>
                      <a:r>
                        <a:rPr kumimoji="0" lang="es-E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noj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897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52400" y="-50801"/>
            <a:ext cx="8842375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s-ES" sz="3200" dirty="0" err="1">
                <a:latin typeface="GentiumAlt"/>
                <a:cs typeface="GentiumAlt"/>
              </a:rPr>
              <a:t>Jn</a:t>
            </a:r>
            <a:r>
              <a:rPr lang="es-ES" sz="3200" dirty="0">
                <a:latin typeface="GentiumAlt"/>
                <a:cs typeface="GentiumAlt"/>
              </a:rPr>
              <a:t> 6:29 </a:t>
            </a:r>
            <a:r>
              <a:rPr lang="el-GR" sz="3200" dirty="0">
                <a:latin typeface="GentiumAlt"/>
                <a:cs typeface="GentiumAlt"/>
              </a:rPr>
              <a:t>ἀπεκρίθη </a:t>
            </a:r>
            <a:r>
              <a:rPr lang="es-ES" sz="3200" dirty="0">
                <a:latin typeface="GentiumAlt"/>
                <a:cs typeface="GentiumAlt"/>
              </a:rPr>
              <a:t>(respondió) </a:t>
            </a:r>
            <a:r>
              <a:rPr lang="el-GR" sz="3200" dirty="0">
                <a:latin typeface="GentiumAlt"/>
                <a:cs typeface="GentiumAlt"/>
              </a:rPr>
              <a:t>[ὁ] Ἰησοῦς καὶ εἶπεν </a:t>
            </a:r>
            <a:r>
              <a:rPr lang="es-ES" sz="3200" dirty="0">
                <a:latin typeface="GentiumAlt"/>
                <a:cs typeface="GentiumAlt"/>
              </a:rPr>
              <a:t>(dijo) </a:t>
            </a:r>
            <a:r>
              <a:rPr lang="el-GR" sz="3200" dirty="0">
                <a:latin typeface="GentiumAlt"/>
                <a:cs typeface="GentiumAlt"/>
              </a:rPr>
              <a:t>αὐτοῖς· Τοῦτό ἐστιν τὸ ἔργον τοῦ θεοῦ, ἵνα </a:t>
            </a:r>
            <a:r>
              <a:rPr lang="el-GR" sz="3200" u="sng" dirty="0">
                <a:latin typeface="GentiumAlt"/>
                <a:cs typeface="GentiumAlt"/>
              </a:rPr>
              <a:t>πιστεύητε</a:t>
            </a:r>
            <a:r>
              <a:rPr lang="el-GR" sz="3200" dirty="0">
                <a:latin typeface="GentiumAlt"/>
                <a:cs typeface="GentiumAlt"/>
              </a:rPr>
              <a:t> εἰς ὃν ἀπέστειλεν </a:t>
            </a:r>
            <a:r>
              <a:rPr lang="es-ES" sz="3200" dirty="0">
                <a:latin typeface="GentiumAlt"/>
                <a:cs typeface="GentiumAlt"/>
              </a:rPr>
              <a:t>(envió) </a:t>
            </a:r>
            <a:r>
              <a:rPr lang="el-GR" sz="3200" dirty="0">
                <a:latin typeface="GentiumAlt"/>
                <a:cs typeface="GentiumAlt"/>
              </a:rPr>
              <a:t>ἐκεῖνος.</a:t>
            </a:r>
          </a:p>
        </p:txBody>
      </p:sp>
      <p:graphicFrame>
        <p:nvGraphicFramePr>
          <p:cNvPr id="34105" name="Group 31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426456301"/>
              </p:ext>
            </p:extLst>
          </p:nvPr>
        </p:nvGraphicFramePr>
        <p:xfrm>
          <a:off x="228600" y="2397124"/>
          <a:ext cx="8686800" cy="2613026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avpekri,qh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ἀ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π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οκρίνομ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α </a:t>
                      </a:r>
                      <a:endParaRPr kumimoji="0" lang="es-PE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respondió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evstin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bliaLS" charset="0"/>
                          <a:ea typeface="ＭＳ Ｐゴシック" charset="0"/>
                        </a:rPr>
                        <a:t>εἰμί </a:t>
                      </a: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</a:t>
                      </a:r>
                      <a:r>
                        <a:rPr kumimoji="0" lang="es-E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. </a:t>
                      </a: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e;rgon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to. e;rgon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la obra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pisteu,hte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2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π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ιστεύω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crean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o]n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evkei</a:t>
                      </a:r>
                      <a:r>
                        <a:rPr kumimoji="0" lang="es-E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noj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19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52400" y="-50801"/>
            <a:ext cx="8842375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s-ES" sz="3200" dirty="0" err="1">
                <a:latin typeface="GentiumAlt"/>
                <a:cs typeface="GentiumAlt"/>
              </a:rPr>
              <a:t>Jn</a:t>
            </a:r>
            <a:r>
              <a:rPr lang="es-ES" sz="3200" dirty="0">
                <a:latin typeface="GentiumAlt"/>
                <a:cs typeface="GentiumAlt"/>
              </a:rPr>
              <a:t> 6:29 </a:t>
            </a:r>
            <a:r>
              <a:rPr lang="el-GR" sz="3200" dirty="0">
                <a:latin typeface="GentiumAlt"/>
                <a:cs typeface="GentiumAlt"/>
              </a:rPr>
              <a:t>ἀπεκρίθη </a:t>
            </a:r>
            <a:r>
              <a:rPr lang="es-ES" sz="3200" dirty="0">
                <a:latin typeface="GentiumAlt"/>
                <a:cs typeface="GentiumAlt"/>
              </a:rPr>
              <a:t>(respondió) </a:t>
            </a:r>
            <a:r>
              <a:rPr lang="el-GR" sz="3200" dirty="0">
                <a:latin typeface="GentiumAlt"/>
                <a:cs typeface="GentiumAlt"/>
              </a:rPr>
              <a:t>[ὁ] Ἰησοῦς καὶ εἶπεν </a:t>
            </a:r>
            <a:r>
              <a:rPr lang="es-ES" sz="3200" dirty="0">
                <a:latin typeface="GentiumAlt"/>
                <a:cs typeface="GentiumAlt"/>
              </a:rPr>
              <a:t>(dijo) </a:t>
            </a:r>
            <a:r>
              <a:rPr lang="el-GR" sz="3200" dirty="0">
                <a:latin typeface="GentiumAlt"/>
                <a:cs typeface="GentiumAlt"/>
              </a:rPr>
              <a:t>αὐτοῖς· Τοῦτό ἐστιν τὸ ἔργον τοῦ θεοῦ, ἵνα </a:t>
            </a:r>
            <a:r>
              <a:rPr lang="el-GR" sz="3200" u="sng" dirty="0">
                <a:latin typeface="GentiumAlt"/>
                <a:cs typeface="GentiumAlt"/>
              </a:rPr>
              <a:t>πιστεύητε</a:t>
            </a:r>
            <a:r>
              <a:rPr lang="el-GR" sz="3200" dirty="0">
                <a:latin typeface="GentiumAlt"/>
                <a:cs typeface="GentiumAlt"/>
              </a:rPr>
              <a:t> εἰς ὃν ἀπέστειλεν </a:t>
            </a:r>
            <a:r>
              <a:rPr lang="es-ES" sz="3200" dirty="0">
                <a:latin typeface="GentiumAlt"/>
                <a:cs typeface="GentiumAlt"/>
              </a:rPr>
              <a:t>(envió) </a:t>
            </a:r>
            <a:r>
              <a:rPr lang="el-GR" sz="3200" dirty="0">
                <a:latin typeface="GentiumAlt"/>
                <a:cs typeface="GentiumAlt"/>
              </a:rPr>
              <a:t>ἐκεῖνος.</a:t>
            </a:r>
          </a:p>
        </p:txBody>
      </p:sp>
      <p:graphicFrame>
        <p:nvGraphicFramePr>
          <p:cNvPr id="34105" name="Group 31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625997363"/>
              </p:ext>
            </p:extLst>
          </p:nvPr>
        </p:nvGraphicFramePr>
        <p:xfrm>
          <a:off x="228600" y="2397124"/>
          <a:ext cx="8686800" cy="2613026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avpekri,qh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ἀ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π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οκρίνομ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α </a:t>
                      </a:r>
                      <a:endParaRPr kumimoji="0" lang="es-PE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respondió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evstin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bliaLS" charset="0"/>
                          <a:ea typeface="ＭＳ Ｐゴシック" charset="0"/>
                        </a:rPr>
                        <a:t>εἰμί </a:t>
                      </a: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</a:t>
                      </a:r>
                      <a:r>
                        <a:rPr kumimoji="0" lang="es-E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. </a:t>
                      </a: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e;rgon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to. e;rgon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la obra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pisteu,hte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2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π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ιστεύω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crean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o]n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ὅς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 </a:t>
                      </a:r>
                      <a:r>
                        <a:rPr kumimoji="0" lang="el-G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ἥ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 </a:t>
                      </a:r>
                      <a:r>
                        <a:rPr kumimoji="0" lang="el-G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ὅ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 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él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evkei</a:t>
                      </a:r>
                      <a:r>
                        <a:rPr kumimoji="0" lang="es-E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noj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109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52400" y="-50801"/>
            <a:ext cx="8842375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s-ES" sz="3200" dirty="0" err="1">
                <a:latin typeface="GentiumAlt"/>
                <a:cs typeface="GentiumAlt"/>
              </a:rPr>
              <a:t>Jn</a:t>
            </a:r>
            <a:r>
              <a:rPr lang="es-ES" sz="3200" dirty="0">
                <a:latin typeface="GentiumAlt"/>
                <a:cs typeface="GentiumAlt"/>
              </a:rPr>
              <a:t> 6:29 </a:t>
            </a:r>
            <a:r>
              <a:rPr lang="el-GR" sz="3200" dirty="0">
                <a:latin typeface="GentiumAlt"/>
                <a:cs typeface="GentiumAlt"/>
              </a:rPr>
              <a:t>ἀπεκρίθη </a:t>
            </a:r>
            <a:r>
              <a:rPr lang="es-ES" sz="3200" dirty="0">
                <a:latin typeface="GentiumAlt"/>
                <a:cs typeface="GentiumAlt"/>
              </a:rPr>
              <a:t>(respondió) </a:t>
            </a:r>
            <a:r>
              <a:rPr lang="el-GR" sz="3200" dirty="0">
                <a:latin typeface="GentiumAlt"/>
                <a:cs typeface="GentiumAlt"/>
              </a:rPr>
              <a:t>[ὁ] Ἰησοῦς καὶ εἶπεν </a:t>
            </a:r>
            <a:r>
              <a:rPr lang="es-ES" sz="3200" dirty="0">
                <a:latin typeface="GentiumAlt"/>
                <a:cs typeface="GentiumAlt"/>
              </a:rPr>
              <a:t>(dijo) </a:t>
            </a:r>
            <a:r>
              <a:rPr lang="el-GR" sz="3200" dirty="0">
                <a:latin typeface="GentiumAlt"/>
                <a:cs typeface="GentiumAlt"/>
              </a:rPr>
              <a:t>αὐτοῖς· Τοῦτό ἐστιν τὸ ἔργον τοῦ θεοῦ, ἵνα </a:t>
            </a:r>
            <a:r>
              <a:rPr lang="el-GR" sz="3200" u="sng" dirty="0">
                <a:latin typeface="GentiumAlt"/>
                <a:cs typeface="GentiumAlt"/>
              </a:rPr>
              <a:t>πιστεύητε</a:t>
            </a:r>
            <a:r>
              <a:rPr lang="el-GR" sz="3200" dirty="0">
                <a:latin typeface="GentiumAlt"/>
                <a:cs typeface="GentiumAlt"/>
              </a:rPr>
              <a:t> εἰς ὃν ἀπέστειλεν </a:t>
            </a:r>
            <a:r>
              <a:rPr lang="es-ES" sz="3200" dirty="0">
                <a:latin typeface="GentiumAlt"/>
                <a:cs typeface="GentiumAlt"/>
              </a:rPr>
              <a:t>(envió) </a:t>
            </a:r>
            <a:r>
              <a:rPr lang="el-GR" sz="3200" dirty="0">
                <a:latin typeface="GentiumAlt"/>
                <a:cs typeface="GentiumAlt"/>
              </a:rPr>
              <a:t>ἐκεῖνος.</a:t>
            </a:r>
          </a:p>
        </p:txBody>
      </p:sp>
      <p:graphicFrame>
        <p:nvGraphicFramePr>
          <p:cNvPr id="34105" name="Group 31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091232357"/>
              </p:ext>
            </p:extLst>
          </p:nvPr>
        </p:nvGraphicFramePr>
        <p:xfrm>
          <a:off x="228600" y="2397124"/>
          <a:ext cx="8686800" cy="2613026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avpekri,qh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ἀ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π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οκρίνομ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α </a:t>
                      </a:r>
                      <a:endParaRPr kumimoji="0" lang="es-PE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respondió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evstin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bliaLS" charset="0"/>
                          <a:ea typeface="ＭＳ Ｐゴシック" charset="0"/>
                        </a:rPr>
                        <a:t>εἰμί </a:t>
                      </a: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</a:t>
                      </a:r>
                      <a:r>
                        <a:rPr kumimoji="0" lang="es-E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. </a:t>
                      </a: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e;rgon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to. e;rgon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la obra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pisteu,hte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2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π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ιστεύω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crean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o]n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ὅς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 </a:t>
                      </a:r>
                      <a:r>
                        <a:rPr kumimoji="0" lang="el-G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ἥ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 </a:t>
                      </a:r>
                      <a:r>
                        <a:rPr kumimoji="0" lang="el-G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ὅ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 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él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evkei</a:t>
                      </a:r>
                      <a:r>
                        <a:rPr kumimoji="0" lang="es-E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noj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evkei</a:t>
                      </a:r>
                      <a:r>
                        <a:rPr kumimoji="0" lang="es-E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noj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aquel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758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52400" y="-50801"/>
            <a:ext cx="8842375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s-ES" sz="3200" dirty="0" err="1">
                <a:latin typeface="GentiumAlt"/>
                <a:cs typeface="GentiumAlt"/>
              </a:rPr>
              <a:t>Jn</a:t>
            </a:r>
            <a:r>
              <a:rPr lang="es-ES" sz="3200" dirty="0">
                <a:latin typeface="GentiumAlt"/>
                <a:cs typeface="GentiumAlt"/>
              </a:rPr>
              <a:t> 6:29 </a:t>
            </a:r>
            <a:r>
              <a:rPr lang="el-GR" sz="3200" dirty="0">
                <a:latin typeface="GentiumAlt"/>
                <a:cs typeface="GentiumAlt"/>
              </a:rPr>
              <a:t>ἀπεκρίθη </a:t>
            </a:r>
            <a:r>
              <a:rPr lang="es-ES" sz="3200" dirty="0">
                <a:latin typeface="GentiumAlt"/>
                <a:cs typeface="GentiumAlt"/>
              </a:rPr>
              <a:t>(respondió) </a:t>
            </a:r>
            <a:r>
              <a:rPr lang="el-GR" sz="3200" dirty="0">
                <a:latin typeface="GentiumAlt"/>
                <a:cs typeface="GentiumAlt"/>
              </a:rPr>
              <a:t>[ὁ] Ἰησοῦς καὶ εἶπεν </a:t>
            </a:r>
            <a:r>
              <a:rPr lang="es-ES" sz="3200" dirty="0">
                <a:latin typeface="GentiumAlt"/>
                <a:cs typeface="GentiumAlt"/>
              </a:rPr>
              <a:t>(dijo) </a:t>
            </a:r>
            <a:r>
              <a:rPr lang="el-GR" sz="3200" dirty="0">
                <a:latin typeface="GentiumAlt"/>
                <a:cs typeface="GentiumAlt"/>
              </a:rPr>
              <a:t>αὐτοῖς· Τοῦτό ἐστιν τὸ ἔργον τοῦ θεοῦ, ἵνα </a:t>
            </a:r>
            <a:r>
              <a:rPr lang="el-GR" sz="3200" u="sng" dirty="0">
                <a:latin typeface="GentiumAlt"/>
                <a:cs typeface="GentiumAlt"/>
              </a:rPr>
              <a:t>πιστεύητε</a:t>
            </a:r>
            <a:r>
              <a:rPr lang="el-GR" sz="3200" dirty="0">
                <a:latin typeface="GentiumAlt"/>
                <a:cs typeface="GentiumAlt"/>
              </a:rPr>
              <a:t> εἰς ὃν ἀπέστειλεν </a:t>
            </a:r>
            <a:r>
              <a:rPr lang="es-ES" sz="3200" dirty="0">
                <a:latin typeface="GentiumAlt"/>
                <a:cs typeface="GentiumAlt"/>
              </a:rPr>
              <a:t>(envió) </a:t>
            </a:r>
            <a:r>
              <a:rPr lang="el-GR" sz="3200" dirty="0">
                <a:latin typeface="GentiumAlt"/>
                <a:cs typeface="GentiumAlt"/>
              </a:rPr>
              <a:t>ἐκεῖνος.</a:t>
            </a:r>
          </a:p>
        </p:txBody>
      </p:sp>
      <p:sp>
        <p:nvSpPr>
          <p:cNvPr id="33892" name="Text Box 100"/>
          <p:cNvSpPr txBox="1">
            <a:spLocks noChangeArrowheads="1"/>
          </p:cNvSpPr>
          <p:nvPr/>
        </p:nvSpPr>
        <p:spPr bwMode="auto">
          <a:xfrm>
            <a:off x="152400" y="1333499"/>
            <a:ext cx="88392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3000">
                <a:cs typeface="+mn-cs"/>
              </a:rPr>
              <a:t>Respondió Jesús y dijo a ellos; Esta es la obra de Dios, que crean en el que (a quien) aquel envió.</a:t>
            </a:r>
            <a:endParaRPr lang="en-US" sz="3000">
              <a:cs typeface="+mn-cs"/>
            </a:endParaRPr>
          </a:p>
        </p:txBody>
      </p:sp>
      <p:graphicFrame>
        <p:nvGraphicFramePr>
          <p:cNvPr id="34105" name="Group 31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286828901"/>
              </p:ext>
            </p:extLst>
          </p:nvPr>
        </p:nvGraphicFramePr>
        <p:xfrm>
          <a:off x="228600" y="2397124"/>
          <a:ext cx="8686800" cy="2613026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avpekri,qh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ἀ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π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οκρίνομ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α </a:t>
                      </a:r>
                      <a:endParaRPr kumimoji="0" lang="es-PE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respondió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evstin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bliaLS" charset="0"/>
                          <a:ea typeface="ＭＳ Ｐゴシック" charset="0"/>
                        </a:rPr>
                        <a:t>εἰμί </a:t>
                      </a: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</a:t>
                      </a:r>
                      <a:r>
                        <a:rPr kumimoji="0" lang="es-E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. </a:t>
                      </a: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e;rgon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to. e;rgon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la obra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pisteu,hte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2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π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ιστεύω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crean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o]n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ὅς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 </a:t>
                      </a:r>
                      <a:r>
                        <a:rPr kumimoji="0" lang="el-G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ἥ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 </a:t>
                      </a:r>
                      <a:r>
                        <a:rPr kumimoji="0" lang="el-G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ὅ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 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él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evkei</a:t>
                      </a:r>
                      <a:r>
                        <a:rPr kumimoji="0" lang="es-E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noj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evkei</a:t>
                      </a:r>
                      <a:r>
                        <a:rPr kumimoji="0" lang="es-E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noj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aquel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0" marB="343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52400" y="149225"/>
            <a:ext cx="8842375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s-ES" sz="3200" dirty="0" err="1">
                <a:latin typeface="GentiumAlt"/>
                <a:cs typeface="GentiumAlt"/>
              </a:rPr>
              <a:t>Jn</a:t>
            </a:r>
            <a:r>
              <a:rPr lang="es-ES" sz="3200" dirty="0">
                <a:latin typeface="GentiumAlt"/>
                <a:cs typeface="GentiumAlt"/>
              </a:rPr>
              <a:t> 7:17 </a:t>
            </a:r>
            <a:r>
              <a:rPr lang="el-GR" sz="3200" dirty="0">
                <a:latin typeface="GentiumAlt"/>
                <a:cs typeface="GentiumAlt"/>
              </a:rPr>
              <a:t>ἐάν τις </a:t>
            </a:r>
            <a:r>
              <a:rPr lang="es-ES" sz="3200" dirty="0">
                <a:latin typeface="GentiumAlt"/>
                <a:cs typeface="GentiumAlt"/>
              </a:rPr>
              <a:t>(</a:t>
            </a:r>
            <a:r>
              <a:rPr lang="es-ES" sz="3200" dirty="0" err="1">
                <a:latin typeface="GentiumAlt"/>
                <a:cs typeface="GentiumAlt"/>
              </a:rPr>
              <a:t>algiuen</a:t>
            </a:r>
            <a:r>
              <a:rPr lang="es-ES" sz="3200" dirty="0">
                <a:latin typeface="GentiumAlt"/>
                <a:cs typeface="GentiumAlt"/>
              </a:rPr>
              <a:t>) </a:t>
            </a:r>
            <a:r>
              <a:rPr lang="el-GR" sz="3200" b="1" dirty="0">
                <a:solidFill>
                  <a:srgbClr val="FF0000"/>
                </a:solidFill>
                <a:latin typeface="GentiumAlt"/>
                <a:cs typeface="GentiumAlt"/>
              </a:rPr>
              <a:t>θέλῃ</a:t>
            </a:r>
            <a:r>
              <a:rPr lang="el-GR" sz="3200" dirty="0">
                <a:solidFill>
                  <a:srgbClr val="FF0000"/>
                </a:solidFill>
                <a:latin typeface="GentiumAlt"/>
                <a:cs typeface="GentiumAlt"/>
              </a:rPr>
              <a:t> </a:t>
            </a:r>
            <a:r>
              <a:rPr lang="el-GR" sz="3200" dirty="0">
                <a:latin typeface="GentiumAlt"/>
                <a:cs typeface="GentiumAlt"/>
              </a:rPr>
              <a:t>τὸ θέλημα </a:t>
            </a:r>
            <a:r>
              <a:rPr lang="es-ES" sz="3200" dirty="0">
                <a:latin typeface="GentiumAlt"/>
                <a:cs typeface="GentiumAlt"/>
              </a:rPr>
              <a:t>(voluntad) </a:t>
            </a:r>
            <a:r>
              <a:rPr lang="el-GR" sz="3200" dirty="0">
                <a:latin typeface="GentiumAlt"/>
                <a:cs typeface="GentiumAlt"/>
              </a:rPr>
              <a:t>αὐτοῦ ποιεῖν</a:t>
            </a:r>
            <a:r>
              <a:rPr lang="es-ES_tradnl" sz="3200" dirty="0">
                <a:latin typeface="GentiumAlt"/>
                <a:cs typeface="GentiumAlt"/>
              </a:rPr>
              <a:t> </a:t>
            </a:r>
            <a:r>
              <a:rPr lang="es-ES" sz="3200" dirty="0">
                <a:latin typeface="GentiumAlt"/>
                <a:cs typeface="GentiumAlt"/>
              </a:rPr>
              <a:t>(hacer)</a:t>
            </a:r>
            <a:r>
              <a:rPr lang="el-GR" sz="3200" dirty="0">
                <a:latin typeface="GentiumAlt"/>
                <a:cs typeface="GentiumAlt"/>
              </a:rPr>
              <a:t>, γνώσεται </a:t>
            </a:r>
            <a:r>
              <a:rPr lang="es-ES" sz="3200" dirty="0">
                <a:latin typeface="GentiumAlt"/>
                <a:cs typeface="GentiumAlt"/>
              </a:rPr>
              <a:t>(conocerá) </a:t>
            </a:r>
            <a:r>
              <a:rPr lang="el-GR" sz="3200" dirty="0">
                <a:latin typeface="GentiumAlt"/>
                <a:cs typeface="GentiumAlt"/>
              </a:rPr>
              <a:t>περὶ τῆς διδαχῆς </a:t>
            </a:r>
            <a:r>
              <a:rPr lang="es-ES" sz="3200" dirty="0">
                <a:latin typeface="GentiumAlt"/>
                <a:cs typeface="GentiumAlt"/>
              </a:rPr>
              <a:t>(enseñanza) </a:t>
            </a:r>
            <a:r>
              <a:rPr lang="el-GR" sz="3200" dirty="0">
                <a:latin typeface="GentiumAlt"/>
                <a:cs typeface="GentiumAlt"/>
              </a:rPr>
              <a:t>πότερον </a:t>
            </a:r>
            <a:r>
              <a:rPr lang="es-ES" sz="3200" dirty="0">
                <a:latin typeface="GentiumAlt"/>
                <a:cs typeface="GentiumAlt"/>
              </a:rPr>
              <a:t>(si) </a:t>
            </a:r>
            <a:r>
              <a:rPr lang="el-GR" sz="3200" dirty="0">
                <a:latin typeface="GentiumAlt"/>
                <a:cs typeface="GentiumAlt"/>
              </a:rPr>
              <a:t>ἐκ τοῦ θεοῦ ἐστιν ἢ ἐγὼ ἀπʼ ἐμαυτοῦ λαλῶ</a:t>
            </a:r>
            <a:r>
              <a:rPr lang="es-ES_tradnl" sz="3200" dirty="0">
                <a:latin typeface="GentiumAlt"/>
                <a:cs typeface="GentiumAlt"/>
              </a:rPr>
              <a:t> </a:t>
            </a:r>
            <a:r>
              <a:rPr lang="es-ES" sz="3200" dirty="0">
                <a:latin typeface="GentiumAlt"/>
                <a:cs typeface="GentiumAlt"/>
              </a:rPr>
              <a:t>(hablo)</a:t>
            </a:r>
            <a:r>
              <a:rPr lang="el-GR" sz="3200" dirty="0">
                <a:latin typeface="GentiumAlt"/>
                <a:cs typeface="GentiumAlt"/>
              </a:rPr>
              <a:t>.</a:t>
            </a:r>
            <a:endParaRPr lang="es-ES" sz="3200" dirty="0">
              <a:latin typeface="GentiumAlt"/>
              <a:cs typeface="GentiumA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739367"/>
              </p:ext>
            </p:extLst>
          </p:nvPr>
        </p:nvGraphicFramePr>
        <p:xfrm>
          <a:off x="228600" y="114300"/>
          <a:ext cx="8763000" cy="3303588"/>
        </p:xfrm>
        <a:graphic>
          <a:graphicData uri="http://schemas.openxmlformats.org/drawingml/2006/table">
            <a:tbl>
              <a:tblPr/>
              <a:tblGrid>
                <a:gridCol w="411163"/>
                <a:gridCol w="1257300"/>
                <a:gridCol w="1912937"/>
                <a:gridCol w="1600200"/>
                <a:gridCol w="1676400"/>
                <a:gridCol w="1905000"/>
              </a:tblGrid>
              <a:tr h="285774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Presente A</a:t>
                      </a:r>
                    </a:p>
                  </a:txBody>
                  <a:tcPr marT="34289" marB="3428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Traducción</a:t>
                      </a:r>
                    </a:p>
                  </a:txBody>
                  <a:tcPr marT="34289" marB="3428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Presente M/P</a:t>
                      </a:r>
                    </a:p>
                  </a:txBody>
                  <a:tcPr marT="34289" marB="3428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Traducción</a:t>
                      </a:r>
                    </a:p>
                  </a:txBody>
                  <a:tcPr marT="34289" marB="3428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69">
                <a:tc rowSpan="6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1s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2s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  <a:sym typeface="Symbol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3s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  <a:sym typeface="Symbol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1p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2p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3p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265" name="Text Box 57"/>
          <p:cNvSpPr txBox="1">
            <a:spLocks noChangeArrowheads="1"/>
          </p:cNvSpPr>
          <p:nvPr/>
        </p:nvSpPr>
        <p:spPr bwMode="auto">
          <a:xfrm rot="16200000" flipH="1">
            <a:off x="-575469" y="1718469"/>
            <a:ext cx="200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b="1">
                <a:solidFill>
                  <a:srgbClr val="FF0000"/>
                </a:solidFill>
                <a:cs typeface="+mn-cs"/>
              </a:rPr>
              <a:t>Indicativo</a:t>
            </a:r>
            <a:endParaRPr lang="en-US" sz="2000" b="1">
              <a:solidFill>
                <a:srgbClr val="FF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52400" y="149225"/>
            <a:ext cx="8842375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s-ES" sz="3200" dirty="0" err="1">
                <a:latin typeface="GentiumAlt"/>
                <a:cs typeface="GentiumAlt"/>
              </a:rPr>
              <a:t>Jn</a:t>
            </a:r>
            <a:r>
              <a:rPr lang="es-ES" sz="3200" dirty="0">
                <a:latin typeface="GentiumAlt"/>
                <a:cs typeface="GentiumAlt"/>
              </a:rPr>
              <a:t> 7:17 </a:t>
            </a:r>
            <a:r>
              <a:rPr lang="el-GR" sz="3200" dirty="0">
                <a:latin typeface="GentiumAlt"/>
                <a:cs typeface="GentiumAlt"/>
              </a:rPr>
              <a:t>ἐάν τις </a:t>
            </a:r>
            <a:r>
              <a:rPr lang="es-ES" sz="3200" dirty="0">
                <a:latin typeface="GentiumAlt"/>
                <a:cs typeface="GentiumAlt"/>
              </a:rPr>
              <a:t>(</a:t>
            </a:r>
            <a:r>
              <a:rPr lang="es-ES" sz="3200" dirty="0" err="1">
                <a:latin typeface="GentiumAlt"/>
                <a:cs typeface="GentiumAlt"/>
              </a:rPr>
              <a:t>algiuen</a:t>
            </a:r>
            <a:r>
              <a:rPr lang="es-ES" sz="3200" dirty="0">
                <a:latin typeface="GentiumAlt"/>
                <a:cs typeface="GentiumAlt"/>
              </a:rPr>
              <a:t>) </a:t>
            </a:r>
            <a:r>
              <a:rPr lang="el-GR" sz="3200" b="1" dirty="0">
                <a:solidFill>
                  <a:srgbClr val="FF0000"/>
                </a:solidFill>
                <a:latin typeface="GentiumAlt"/>
                <a:cs typeface="GentiumAlt"/>
              </a:rPr>
              <a:t>θέλῃ</a:t>
            </a:r>
            <a:r>
              <a:rPr lang="el-GR" sz="3200" dirty="0">
                <a:solidFill>
                  <a:srgbClr val="FF0000"/>
                </a:solidFill>
                <a:latin typeface="GentiumAlt"/>
                <a:cs typeface="GentiumAlt"/>
              </a:rPr>
              <a:t> </a:t>
            </a:r>
            <a:r>
              <a:rPr lang="el-GR" sz="3200" dirty="0">
                <a:latin typeface="GentiumAlt"/>
                <a:cs typeface="GentiumAlt"/>
              </a:rPr>
              <a:t>τὸ θέλημα </a:t>
            </a:r>
            <a:r>
              <a:rPr lang="es-ES" sz="3200" dirty="0">
                <a:latin typeface="GentiumAlt"/>
                <a:cs typeface="GentiumAlt"/>
              </a:rPr>
              <a:t>(voluntad) </a:t>
            </a:r>
            <a:r>
              <a:rPr lang="el-GR" sz="3200" dirty="0">
                <a:latin typeface="GentiumAlt"/>
                <a:cs typeface="GentiumAlt"/>
              </a:rPr>
              <a:t>αὐτοῦ ποιεῖν</a:t>
            </a:r>
            <a:r>
              <a:rPr lang="es-ES_tradnl" sz="3200" dirty="0">
                <a:latin typeface="GentiumAlt"/>
                <a:cs typeface="GentiumAlt"/>
              </a:rPr>
              <a:t> </a:t>
            </a:r>
            <a:r>
              <a:rPr lang="es-ES" sz="3200" dirty="0">
                <a:latin typeface="GentiumAlt"/>
                <a:cs typeface="GentiumAlt"/>
              </a:rPr>
              <a:t>(hacer)</a:t>
            </a:r>
            <a:r>
              <a:rPr lang="el-GR" sz="3200" dirty="0">
                <a:latin typeface="GentiumAlt"/>
                <a:cs typeface="GentiumAlt"/>
              </a:rPr>
              <a:t>, γνώσεται </a:t>
            </a:r>
            <a:r>
              <a:rPr lang="es-ES" sz="3200" dirty="0">
                <a:latin typeface="GentiumAlt"/>
                <a:cs typeface="GentiumAlt"/>
              </a:rPr>
              <a:t>(conocerá) </a:t>
            </a:r>
            <a:r>
              <a:rPr lang="el-GR" sz="3200" dirty="0">
                <a:latin typeface="GentiumAlt"/>
                <a:cs typeface="GentiumAlt"/>
              </a:rPr>
              <a:t>περὶ τῆς διδαχῆς </a:t>
            </a:r>
            <a:r>
              <a:rPr lang="es-ES" sz="3200" dirty="0">
                <a:latin typeface="GentiumAlt"/>
                <a:cs typeface="GentiumAlt"/>
              </a:rPr>
              <a:t>(enseñanza) </a:t>
            </a:r>
            <a:r>
              <a:rPr lang="el-GR" sz="3200" dirty="0">
                <a:latin typeface="GentiumAlt"/>
                <a:cs typeface="GentiumAlt"/>
              </a:rPr>
              <a:t>πότερον </a:t>
            </a:r>
            <a:r>
              <a:rPr lang="es-ES" sz="3200" dirty="0">
                <a:latin typeface="GentiumAlt"/>
                <a:cs typeface="GentiumAlt"/>
              </a:rPr>
              <a:t>(si) </a:t>
            </a:r>
            <a:r>
              <a:rPr lang="el-GR" sz="3200" dirty="0">
                <a:latin typeface="GentiumAlt"/>
                <a:cs typeface="GentiumAlt"/>
              </a:rPr>
              <a:t>ἐκ τοῦ θεοῦ ἐστιν ἢ ἐγὼ ἀπʼ ἐμαυτοῦ λαλῶ</a:t>
            </a:r>
            <a:r>
              <a:rPr lang="es-ES_tradnl" sz="3200" dirty="0">
                <a:latin typeface="GentiumAlt"/>
                <a:cs typeface="GentiumAlt"/>
              </a:rPr>
              <a:t> </a:t>
            </a:r>
            <a:r>
              <a:rPr lang="es-ES" sz="3200" dirty="0">
                <a:latin typeface="GentiumAlt"/>
                <a:cs typeface="GentiumAlt"/>
              </a:rPr>
              <a:t>(hablo)</a:t>
            </a:r>
            <a:r>
              <a:rPr lang="el-GR" sz="3200" dirty="0">
                <a:latin typeface="GentiumAlt"/>
                <a:cs typeface="GentiumAlt"/>
              </a:rPr>
              <a:t>.</a:t>
            </a:r>
            <a:endParaRPr lang="es-ES" sz="3200" dirty="0">
              <a:latin typeface="GentiumAlt"/>
              <a:cs typeface="GentiumAlt"/>
            </a:endParaRPr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1981200" y="2063750"/>
            <a:ext cx="2598738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200" b="1" dirty="0">
                <a:solidFill>
                  <a:srgbClr val="FF0000"/>
                </a:solidFill>
                <a:latin typeface="GentiumAlt"/>
                <a:cs typeface="GentiumAlt"/>
              </a:rPr>
              <a:t>θέλῃ</a:t>
            </a:r>
            <a:r>
              <a:rPr lang="es-ES" sz="3000" dirty="0">
                <a:latin typeface="Bwgrkl" charset="0"/>
                <a:cs typeface="+mn-cs"/>
              </a:rPr>
              <a:t> </a:t>
            </a:r>
            <a:r>
              <a:rPr lang="es-ES" sz="3000" dirty="0">
                <a:cs typeface="+mn-cs"/>
              </a:rPr>
              <a:t>- PAS3S</a:t>
            </a:r>
            <a:endParaRPr lang="en-US" sz="3000" dirty="0">
              <a:latin typeface="Bwgrk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374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52400" y="149225"/>
            <a:ext cx="8842375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s-ES" sz="3200" dirty="0" err="1">
                <a:latin typeface="GentiumAlt"/>
                <a:cs typeface="GentiumAlt"/>
              </a:rPr>
              <a:t>Jn</a:t>
            </a:r>
            <a:r>
              <a:rPr lang="es-ES" sz="3200" dirty="0">
                <a:latin typeface="GentiumAlt"/>
                <a:cs typeface="GentiumAlt"/>
              </a:rPr>
              <a:t> 7:17 </a:t>
            </a:r>
            <a:r>
              <a:rPr lang="el-GR" sz="3200" dirty="0">
                <a:latin typeface="GentiumAlt"/>
                <a:cs typeface="GentiumAlt"/>
              </a:rPr>
              <a:t>ἐάν τις </a:t>
            </a:r>
            <a:r>
              <a:rPr lang="es-ES" sz="3200" dirty="0">
                <a:latin typeface="GentiumAlt"/>
                <a:cs typeface="GentiumAlt"/>
              </a:rPr>
              <a:t>(</a:t>
            </a:r>
            <a:r>
              <a:rPr lang="es-ES" sz="3200" dirty="0" err="1">
                <a:latin typeface="GentiumAlt"/>
                <a:cs typeface="GentiumAlt"/>
              </a:rPr>
              <a:t>algiuen</a:t>
            </a:r>
            <a:r>
              <a:rPr lang="es-ES" sz="3200" dirty="0">
                <a:latin typeface="GentiumAlt"/>
                <a:cs typeface="GentiumAlt"/>
              </a:rPr>
              <a:t>) </a:t>
            </a:r>
            <a:r>
              <a:rPr lang="el-GR" sz="3200" b="1" dirty="0">
                <a:solidFill>
                  <a:srgbClr val="FF0000"/>
                </a:solidFill>
                <a:latin typeface="GentiumAlt"/>
                <a:cs typeface="GentiumAlt"/>
              </a:rPr>
              <a:t>θέλῃ</a:t>
            </a:r>
            <a:r>
              <a:rPr lang="el-GR" sz="3200" dirty="0">
                <a:solidFill>
                  <a:srgbClr val="FF0000"/>
                </a:solidFill>
                <a:latin typeface="GentiumAlt"/>
                <a:cs typeface="GentiumAlt"/>
              </a:rPr>
              <a:t> </a:t>
            </a:r>
            <a:r>
              <a:rPr lang="el-GR" sz="3200" dirty="0">
                <a:latin typeface="GentiumAlt"/>
                <a:cs typeface="GentiumAlt"/>
              </a:rPr>
              <a:t>τὸ θέλημα </a:t>
            </a:r>
            <a:r>
              <a:rPr lang="es-ES" sz="3200" dirty="0">
                <a:latin typeface="GentiumAlt"/>
                <a:cs typeface="GentiumAlt"/>
              </a:rPr>
              <a:t>(voluntad) </a:t>
            </a:r>
            <a:r>
              <a:rPr lang="el-GR" sz="3200" dirty="0">
                <a:latin typeface="GentiumAlt"/>
                <a:cs typeface="GentiumAlt"/>
              </a:rPr>
              <a:t>αὐτοῦ ποιεῖν</a:t>
            </a:r>
            <a:r>
              <a:rPr lang="es-ES_tradnl" sz="3200" dirty="0">
                <a:latin typeface="GentiumAlt"/>
                <a:cs typeface="GentiumAlt"/>
              </a:rPr>
              <a:t> </a:t>
            </a:r>
            <a:r>
              <a:rPr lang="es-ES" sz="3200" dirty="0">
                <a:latin typeface="GentiumAlt"/>
                <a:cs typeface="GentiumAlt"/>
              </a:rPr>
              <a:t>(hacer)</a:t>
            </a:r>
            <a:r>
              <a:rPr lang="el-GR" sz="3200" dirty="0">
                <a:latin typeface="GentiumAlt"/>
                <a:cs typeface="GentiumAlt"/>
              </a:rPr>
              <a:t>, γνώσεται </a:t>
            </a:r>
            <a:r>
              <a:rPr lang="es-ES" sz="3200" dirty="0">
                <a:latin typeface="GentiumAlt"/>
                <a:cs typeface="GentiumAlt"/>
              </a:rPr>
              <a:t>(conocerá) </a:t>
            </a:r>
            <a:r>
              <a:rPr lang="el-GR" sz="3200" dirty="0">
                <a:latin typeface="GentiumAlt"/>
                <a:cs typeface="GentiumAlt"/>
              </a:rPr>
              <a:t>περὶ τῆς διδαχῆς </a:t>
            </a:r>
            <a:r>
              <a:rPr lang="es-ES" sz="3200" dirty="0">
                <a:latin typeface="GentiumAlt"/>
                <a:cs typeface="GentiumAlt"/>
              </a:rPr>
              <a:t>(enseñanza) </a:t>
            </a:r>
            <a:r>
              <a:rPr lang="el-GR" sz="3200" dirty="0">
                <a:latin typeface="GentiumAlt"/>
                <a:cs typeface="GentiumAlt"/>
              </a:rPr>
              <a:t>πότερον </a:t>
            </a:r>
            <a:r>
              <a:rPr lang="es-ES" sz="3200" dirty="0">
                <a:latin typeface="GentiumAlt"/>
                <a:cs typeface="GentiumAlt"/>
              </a:rPr>
              <a:t>(si) </a:t>
            </a:r>
            <a:r>
              <a:rPr lang="el-GR" sz="3200" dirty="0">
                <a:latin typeface="GentiumAlt"/>
                <a:cs typeface="GentiumAlt"/>
              </a:rPr>
              <a:t>ἐκ τοῦ θεοῦ ἐστιν ἢ ἐγὼ ἀπʼ ἐμαυτοῦ λαλῶ</a:t>
            </a:r>
            <a:r>
              <a:rPr lang="es-ES_tradnl" sz="3200" dirty="0">
                <a:latin typeface="GentiumAlt"/>
                <a:cs typeface="GentiumAlt"/>
              </a:rPr>
              <a:t> </a:t>
            </a:r>
            <a:r>
              <a:rPr lang="es-ES" sz="3200" dirty="0">
                <a:latin typeface="GentiumAlt"/>
                <a:cs typeface="GentiumAlt"/>
              </a:rPr>
              <a:t>(hablo)</a:t>
            </a:r>
            <a:r>
              <a:rPr lang="el-GR" sz="3200" dirty="0">
                <a:latin typeface="GentiumAlt"/>
                <a:cs typeface="GentiumAlt"/>
              </a:rPr>
              <a:t>.</a:t>
            </a:r>
            <a:endParaRPr lang="es-ES" sz="3200" dirty="0">
              <a:latin typeface="GentiumAlt"/>
              <a:cs typeface="GentiumAlt"/>
            </a:endParaRP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152400" y="2630488"/>
            <a:ext cx="88392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3000" dirty="0">
                <a:cs typeface="+mn-cs"/>
              </a:rPr>
              <a:t>Si alguien desea hacer su voluntad, conocer</a:t>
            </a:r>
            <a:r>
              <a:rPr lang="es-PE" sz="3000" dirty="0">
                <a:cs typeface="+mn-cs"/>
              </a:rPr>
              <a:t>á la enseñanza si es de Dios o si yo hablo de mí mismo.</a:t>
            </a:r>
            <a:endParaRPr lang="en-US" sz="3000" dirty="0">
              <a:cs typeface="+mn-cs"/>
            </a:endParaRPr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1981200" y="2063750"/>
            <a:ext cx="2598738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200" b="1" dirty="0">
                <a:solidFill>
                  <a:srgbClr val="FF0000"/>
                </a:solidFill>
                <a:latin typeface="GentiumAlt"/>
                <a:cs typeface="GentiumAlt"/>
              </a:rPr>
              <a:t>θέλῃ</a:t>
            </a:r>
            <a:r>
              <a:rPr lang="es-ES" sz="3000" dirty="0">
                <a:latin typeface="Bwgrkl" charset="0"/>
                <a:cs typeface="+mn-cs"/>
              </a:rPr>
              <a:t> </a:t>
            </a:r>
            <a:r>
              <a:rPr lang="es-ES" sz="3000" dirty="0">
                <a:cs typeface="+mn-cs"/>
              </a:rPr>
              <a:t>- PAS3S</a:t>
            </a:r>
            <a:endParaRPr lang="en-US" sz="3000" dirty="0">
              <a:latin typeface="Bwgrk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198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52400" y="149225"/>
            <a:ext cx="8842375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s-ES" sz="3200" dirty="0" err="1">
                <a:latin typeface="GentiumAlt"/>
                <a:cs typeface="GentiumAlt"/>
              </a:rPr>
              <a:t>Jn</a:t>
            </a:r>
            <a:r>
              <a:rPr lang="es-ES" sz="3200" dirty="0">
                <a:latin typeface="GentiumAlt"/>
                <a:cs typeface="GentiumAlt"/>
              </a:rPr>
              <a:t> 7:17 </a:t>
            </a:r>
            <a:r>
              <a:rPr lang="el-GR" sz="3200" dirty="0">
                <a:latin typeface="GentiumAlt"/>
                <a:cs typeface="GentiumAlt"/>
              </a:rPr>
              <a:t>ἐάν τις </a:t>
            </a:r>
            <a:r>
              <a:rPr lang="es-ES" sz="3200" dirty="0">
                <a:latin typeface="GentiumAlt"/>
                <a:cs typeface="GentiumAlt"/>
              </a:rPr>
              <a:t>(</a:t>
            </a:r>
            <a:r>
              <a:rPr lang="es-ES" sz="3200" dirty="0" err="1">
                <a:latin typeface="GentiumAlt"/>
                <a:cs typeface="GentiumAlt"/>
              </a:rPr>
              <a:t>algiuen</a:t>
            </a:r>
            <a:r>
              <a:rPr lang="es-ES" sz="3200" dirty="0">
                <a:latin typeface="GentiumAlt"/>
                <a:cs typeface="GentiumAlt"/>
              </a:rPr>
              <a:t>) </a:t>
            </a:r>
            <a:r>
              <a:rPr lang="el-GR" sz="3200" b="1" dirty="0">
                <a:solidFill>
                  <a:srgbClr val="FF0000"/>
                </a:solidFill>
                <a:latin typeface="GentiumAlt"/>
                <a:cs typeface="GentiumAlt"/>
              </a:rPr>
              <a:t>θέλῃ</a:t>
            </a:r>
            <a:r>
              <a:rPr lang="el-GR" sz="3200" dirty="0">
                <a:solidFill>
                  <a:srgbClr val="FF0000"/>
                </a:solidFill>
                <a:latin typeface="GentiumAlt"/>
                <a:cs typeface="GentiumAlt"/>
              </a:rPr>
              <a:t> </a:t>
            </a:r>
            <a:r>
              <a:rPr lang="el-GR" sz="3200" dirty="0">
                <a:latin typeface="GentiumAlt"/>
                <a:cs typeface="GentiumAlt"/>
              </a:rPr>
              <a:t>τὸ θέλημα </a:t>
            </a:r>
            <a:r>
              <a:rPr lang="es-ES" sz="3200" dirty="0">
                <a:latin typeface="GentiumAlt"/>
                <a:cs typeface="GentiumAlt"/>
              </a:rPr>
              <a:t>(voluntad) </a:t>
            </a:r>
            <a:r>
              <a:rPr lang="el-GR" sz="3200" dirty="0">
                <a:latin typeface="GentiumAlt"/>
                <a:cs typeface="GentiumAlt"/>
              </a:rPr>
              <a:t>αὐτοῦ ποιεῖν</a:t>
            </a:r>
            <a:r>
              <a:rPr lang="es-ES_tradnl" sz="3200" dirty="0">
                <a:latin typeface="GentiumAlt"/>
                <a:cs typeface="GentiumAlt"/>
              </a:rPr>
              <a:t> </a:t>
            </a:r>
            <a:r>
              <a:rPr lang="es-ES" sz="3200" dirty="0">
                <a:latin typeface="GentiumAlt"/>
                <a:cs typeface="GentiumAlt"/>
              </a:rPr>
              <a:t>(hacer)</a:t>
            </a:r>
            <a:r>
              <a:rPr lang="el-GR" sz="3200" dirty="0">
                <a:latin typeface="GentiumAlt"/>
                <a:cs typeface="GentiumAlt"/>
              </a:rPr>
              <a:t>, γνώσεται </a:t>
            </a:r>
            <a:r>
              <a:rPr lang="es-ES" sz="3200" dirty="0">
                <a:latin typeface="GentiumAlt"/>
                <a:cs typeface="GentiumAlt"/>
              </a:rPr>
              <a:t>(conocerá) </a:t>
            </a:r>
            <a:r>
              <a:rPr lang="el-GR" sz="3200" dirty="0">
                <a:latin typeface="GentiumAlt"/>
                <a:cs typeface="GentiumAlt"/>
              </a:rPr>
              <a:t>περὶ τῆς διδαχῆς </a:t>
            </a:r>
            <a:r>
              <a:rPr lang="es-ES" sz="3200" dirty="0">
                <a:latin typeface="GentiumAlt"/>
                <a:cs typeface="GentiumAlt"/>
              </a:rPr>
              <a:t>(enseñanza) </a:t>
            </a:r>
            <a:r>
              <a:rPr lang="el-GR" sz="3200" dirty="0">
                <a:latin typeface="GentiumAlt"/>
                <a:cs typeface="GentiumAlt"/>
              </a:rPr>
              <a:t>πότερον </a:t>
            </a:r>
            <a:r>
              <a:rPr lang="es-ES" sz="3200" dirty="0">
                <a:latin typeface="GentiumAlt"/>
                <a:cs typeface="GentiumAlt"/>
              </a:rPr>
              <a:t>(si) </a:t>
            </a:r>
            <a:r>
              <a:rPr lang="el-GR" sz="3200" dirty="0">
                <a:latin typeface="GentiumAlt"/>
                <a:cs typeface="GentiumAlt"/>
              </a:rPr>
              <a:t>ἐκ τοῦ θεοῦ ἐστιν ἢ ἐγὼ ἀπʼ ἐμαυτοῦ λαλῶ</a:t>
            </a:r>
            <a:r>
              <a:rPr lang="es-ES_tradnl" sz="3200" dirty="0">
                <a:latin typeface="GentiumAlt"/>
                <a:cs typeface="GentiumAlt"/>
              </a:rPr>
              <a:t> </a:t>
            </a:r>
            <a:r>
              <a:rPr lang="es-ES" sz="3200" dirty="0">
                <a:latin typeface="GentiumAlt"/>
                <a:cs typeface="GentiumAlt"/>
              </a:rPr>
              <a:t>(hablo)</a:t>
            </a:r>
            <a:r>
              <a:rPr lang="el-GR" sz="3200" dirty="0">
                <a:latin typeface="GentiumAlt"/>
                <a:cs typeface="GentiumAlt"/>
              </a:rPr>
              <a:t>.</a:t>
            </a:r>
            <a:endParaRPr lang="es-ES" sz="3200" dirty="0">
              <a:latin typeface="GentiumAlt"/>
              <a:cs typeface="GentiumAlt"/>
            </a:endParaRP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152400" y="2630488"/>
            <a:ext cx="88392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3000">
                <a:cs typeface="+mn-cs"/>
              </a:rPr>
              <a:t>Si alguien desea hacer su voluntad, conocer</a:t>
            </a:r>
            <a:r>
              <a:rPr lang="es-PE" sz="3000">
                <a:cs typeface="+mn-cs"/>
              </a:rPr>
              <a:t>á la enseñanza si es de Dios o si yo hablo de mí mismo.</a:t>
            </a:r>
            <a:endParaRPr lang="en-US" sz="3000">
              <a:cs typeface="+mn-cs"/>
            </a:endParaRP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152400" y="3841750"/>
            <a:ext cx="88392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3000">
                <a:cs typeface="+mn-cs"/>
              </a:rPr>
              <a:t>El que quiera hacer su voluntad, sabr</a:t>
            </a:r>
            <a:r>
              <a:rPr lang="es-PE" sz="3000">
                <a:cs typeface="+mn-cs"/>
              </a:rPr>
              <a:t>á si la enseñanza es de Dios o si yo hablo de mí mismo.</a:t>
            </a:r>
            <a:endParaRPr lang="en-US" sz="3000">
              <a:cs typeface="+mn-cs"/>
            </a:endParaRPr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1981200" y="2063750"/>
            <a:ext cx="2598738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200" b="1" dirty="0">
                <a:solidFill>
                  <a:srgbClr val="FF0000"/>
                </a:solidFill>
                <a:latin typeface="GentiumAlt"/>
                <a:cs typeface="GentiumAlt"/>
              </a:rPr>
              <a:t>θέλῃ</a:t>
            </a:r>
            <a:r>
              <a:rPr lang="es-ES" sz="3000" dirty="0">
                <a:latin typeface="Bwgrkl" charset="0"/>
                <a:cs typeface="+mn-cs"/>
              </a:rPr>
              <a:t> </a:t>
            </a:r>
            <a:r>
              <a:rPr lang="es-ES" sz="3000" dirty="0">
                <a:cs typeface="+mn-cs"/>
              </a:rPr>
              <a:t>- PAS3S</a:t>
            </a:r>
            <a:endParaRPr lang="en-US" sz="3000" dirty="0">
              <a:latin typeface="Bwgrk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30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/>
      <p:bldP spid="72717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119063"/>
            <a:ext cx="884237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n-US" sz="3200" dirty="0">
                <a:latin typeface="GentiumAlt"/>
                <a:cs typeface="GentiumAlt"/>
              </a:rPr>
              <a:t>Juan 3:2 </a:t>
            </a:r>
            <a:r>
              <a:rPr lang="el-GR" sz="3200" dirty="0">
                <a:latin typeface="GentiumAlt"/>
                <a:cs typeface="GentiumAlt"/>
              </a:rPr>
              <a:t>οὐδεὶς γὰρ δύναται ταῦτα τὰ σημεῖα ποιεῖν ἃ σὺ ποιεῖς, ἐὰν μὴ ᾖ ὁ θεὸς μετ᾽ αὐτοῦ.</a:t>
            </a:r>
            <a:r>
              <a:rPr lang="en-US" sz="3200" dirty="0">
                <a:latin typeface="GentiumAlt"/>
                <a:cs typeface="GentiumAlt"/>
              </a:rPr>
              <a:t> </a:t>
            </a:r>
            <a:endParaRPr lang="es-ES" sz="3200" dirty="0">
              <a:latin typeface="GentiumAlt"/>
              <a:cs typeface="GentiumAlt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220363832"/>
              </p:ext>
            </p:extLst>
          </p:nvPr>
        </p:nvGraphicFramePr>
        <p:xfrm>
          <a:off x="228600" y="2470150"/>
          <a:ext cx="8686800" cy="2413632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δύναται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τὰ σημεῖα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ποιεῖς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ἃ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ᾖ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119063"/>
            <a:ext cx="884237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n-US" sz="3200" dirty="0">
                <a:latin typeface="GentiumAlt"/>
                <a:cs typeface="GentiumAlt"/>
              </a:rPr>
              <a:t>Juan 3:2 </a:t>
            </a:r>
            <a:r>
              <a:rPr lang="el-GR" sz="3200" dirty="0">
                <a:latin typeface="GentiumAlt"/>
                <a:cs typeface="GentiumAlt"/>
              </a:rPr>
              <a:t>οὐδεὶς γὰρ δύναται ταῦτα τὰ σημεῖα ποιεῖν ἃ σὺ ποιεῖς, ἐὰν μὴ ᾖ ὁ θεὸς μετ᾽ αὐτοῦ.</a:t>
            </a:r>
            <a:r>
              <a:rPr lang="en-US" sz="3200" dirty="0">
                <a:latin typeface="GentiumAlt"/>
                <a:cs typeface="GentiumAlt"/>
              </a:rPr>
              <a:t> </a:t>
            </a:r>
            <a:endParaRPr lang="es-ES" sz="3200" dirty="0">
              <a:latin typeface="GentiumAlt"/>
              <a:cs typeface="GentiumAlt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47579113"/>
              </p:ext>
            </p:extLst>
          </p:nvPr>
        </p:nvGraphicFramePr>
        <p:xfrm>
          <a:off x="228600" y="2470150"/>
          <a:ext cx="8686800" cy="2474591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δύναται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M/D</a:t>
                      </a: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δύν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αμα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ι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 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puede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τὰ σημεῖα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ποιεῖς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ἃ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ᾖ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441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119063"/>
            <a:ext cx="884237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n-US" sz="3200" dirty="0">
                <a:latin typeface="GentiumAlt"/>
                <a:cs typeface="GentiumAlt"/>
              </a:rPr>
              <a:t>Juan 3:2 </a:t>
            </a:r>
            <a:r>
              <a:rPr lang="el-GR" sz="3200" dirty="0">
                <a:latin typeface="GentiumAlt"/>
                <a:cs typeface="GentiumAlt"/>
              </a:rPr>
              <a:t>οὐδεὶς γὰρ δύναται ταῦτα τὰ σημεῖα ποιεῖν ἃ σὺ ποιεῖς, ἐὰν μὴ ᾖ ὁ θεὸς μετ᾽ αὐτοῦ.</a:t>
            </a:r>
            <a:r>
              <a:rPr lang="en-US" sz="3200" dirty="0">
                <a:latin typeface="GentiumAlt"/>
                <a:cs typeface="GentiumAlt"/>
              </a:rPr>
              <a:t> </a:t>
            </a:r>
            <a:endParaRPr lang="es-ES" sz="3200" dirty="0">
              <a:latin typeface="GentiumAlt"/>
              <a:cs typeface="GentiumAlt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658093219"/>
              </p:ext>
            </p:extLst>
          </p:nvPr>
        </p:nvGraphicFramePr>
        <p:xfrm>
          <a:off x="228600" y="2470150"/>
          <a:ext cx="8686800" cy="2474591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δύναται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M/D</a:t>
                      </a: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δύν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αμα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ι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 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puede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τὰ σημεῖα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σημεῖον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las señales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ποιεῖς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ἃ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ᾖ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74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119063"/>
            <a:ext cx="884237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n-US" sz="3200" dirty="0">
                <a:latin typeface="GentiumAlt"/>
                <a:cs typeface="GentiumAlt"/>
              </a:rPr>
              <a:t>Juan 3:2 </a:t>
            </a:r>
            <a:r>
              <a:rPr lang="el-GR" sz="3200" dirty="0">
                <a:latin typeface="GentiumAlt"/>
                <a:cs typeface="GentiumAlt"/>
              </a:rPr>
              <a:t>οὐδεὶς γὰρ δύναται ταῦτα τὰ σημεῖα ποιεῖν ἃ σὺ ποιεῖς, ἐὰν μὴ ᾖ ὁ θεὸς μετ᾽ αὐτοῦ.</a:t>
            </a:r>
            <a:r>
              <a:rPr lang="en-US" sz="3200" dirty="0">
                <a:latin typeface="GentiumAlt"/>
                <a:cs typeface="GentiumAlt"/>
              </a:rPr>
              <a:t> </a:t>
            </a:r>
            <a:endParaRPr lang="es-ES" sz="3200" dirty="0">
              <a:latin typeface="GentiumAlt"/>
              <a:cs typeface="GentiumAlt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878460139"/>
              </p:ext>
            </p:extLst>
          </p:nvPr>
        </p:nvGraphicFramePr>
        <p:xfrm>
          <a:off x="228600" y="2470150"/>
          <a:ext cx="8686800" cy="2474591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δύναται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M/D</a:t>
                      </a: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δύν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αμα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ι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 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puede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τὰ σημεῖα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σημεῖον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las señales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ποιεῖς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2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ποιέω </a:t>
                      </a:r>
                      <a:endParaRPr kumimoji="0" lang="es-P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haces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ἃ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ᾖ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192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119063"/>
            <a:ext cx="884237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n-US" sz="3200" dirty="0">
                <a:latin typeface="GentiumAlt"/>
                <a:cs typeface="GentiumAlt"/>
              </a:rPr>
              <a:t>Juan 3:2 </a:t>
            </a:r>
            <a:r>
              <a:rPr lang="el-GR" sz="3200" dirty="0">
                <a:latin typeface="GentiumAlt"/>
                <a:cs typeface="GentiumAlt"/>
              </a:rPr>
              <a:t>οὐδεὶς γὰρ δύναται ταῦτα τὰ σημεῖα ποιεῖν ἃ σὺ ποιεῖς, ἐὰν μὴ ᾖ ὁ θεὸς μετ᾽ αὐτοῦ.</a:t>
            </a:r>
            <a:r>
              <a:rPr lang="en-US" sz="3200" dirty="0">
                <a:latin typeface="GentiumAlt"/>
                <a:cs typeface="GentiumAlt"/>
              </a:rPr>
              <a:t> </a:t>
            </a:r>
            <a:endParaRPr lang="es-ES" sz="3200" dirty="0">
              <a:latin typeface="GentiumAlt"/>
              <a:cs typeface="GentiumAlt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720207103"/>
              </p:ext>
            </p:extLst>
          </p:nvPr>
        </p:nvGraphicFramePr>
        <p:xfrm>
          <a:off x="228600" y="2470150"/>
          <a:ext cx="8686800" cy="2474591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δύναται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M/D</a:t>
                      </a: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δύν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αμα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ι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 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puede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τὰ σημεῖα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σημεῖον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las señales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ποιεῖς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2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ποιέω </a:t>
                      </a:r>
                      <a:endParaRPr kumimoji="0" lang="es-P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haces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ἃ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ὅς, ἥ, ὅ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que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ᾖ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748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119063"/>
            <a:ext cx="884237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n-US" sz="3200" dirty="0">
                <a:latin typeface="GentiumAlt"/>
                <a:cs typeface="GentiumAlt"/>
              </a:rPr>
              <a:t>Juan 3:2 </a:t>
            </a:r>
            <a:r>
              <a:rPr lang="el-GR" sz="3200" dirty="0">
                <a:latin typeface="GentiumAlt"/>
                <a:cs typeface="GentiumAlt"/>
              </a:rPr>
              <a:t>οὐδεὶς γὰρ δύναται ταῦτα τὰ σημεῖα ποιεῖν ἃ σὺ ποιεῖς, ἐὰν μὴ ᾖ ὁ θεὸς μετ᾽ αὐτοῦ.</a:t>
            </a:r>
            <a:r>
              <a:rPr lang="en-US" sz="3200" dirty="0">
                <a:latin typeface="GentiumAlt"/>
                <a:cs typeface="GentiumAlt"/>
              </a:rPr>
              <a:t> </a:t>
            </a:r>
            <a:endParaRPr lang="es-ES" sz="3200" dirty="0">
              <a:latin typeface="GentiumAlt"/>
              <a:cs typeface="GentiumAlt"/>
            </a:endParaRPr>
          </a:p>
        </p:txBody>
      </p:sp>
      <p:graphicFrame>
        <p:nvGraphicFramePr>
          <p:cNvPr id="861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956336020"/>
              </p:ext>
            </p:extLst>
          </p:nvPr>
        </p:nvGraphicFramePr>
        <p:xfrm>
          <a:off x="228600" y="2470150"/>
          <a:ext cx="8686800" cy="2474591"/>
        </p:xfrm>
        <a:graphic>
          <a:graphicData uri="http://schemas.openxmlformats.org/drawingml/2006/table">
            <a:tbl>
              <a:tblPr/>
              <a:tblGrid>
                <a:gridCol w="1752600"/>
                <a:gridCol w="604838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δύναται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M/D</a:t>
                      </a:r>
                    </a:p>
                  </a:txBody>
                  <a:tcPr marL="0" marR="0"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δύν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αμα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ι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 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puede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τὰ σημεῖα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σημεῖον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las señales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ποιεῖς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2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ποιέω </a:t>
                      </a:r>
                      <a:endParaRPr kumimoji="0" lang="es-P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haces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ἃ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ὅς, ἥ, ὅ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que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ᾖ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εἰμί</a:t>
                      </a:r>
                      <a:endParaRPr kumimoji="0" lang="es-P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etuviera</a:t>
                      </a:r>
                    </a:p>
                  </a:txBody>
                  <a:tcPr marT="34304" marB="343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720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152400" y="93663"/>
            <a:ext cx="8842375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3200" dirty="0" err="1">
                <a:latin typeface="GentiumAlt"/>
                <a:cs typeface="GentiumAlt"/>
              </a:rPr>
              <a:t>Jn</a:t>
            </a:r>
            <a:r>
              <a:rPr lang="pt-BR" sz="3200" dirty="0">
                <a:latin typeface="GentiumAlt"/>
                <a:cs typeface="GentiumAlt"/>
              </a:rPr>
              <a:t> 13:35 </a:t>
            </a:r>
            <a:r>
              <a:rPr lang="el-GR" sz="3200" dirty="0">
                <a:latin typeface="GentiumAlt"/>
                <a:cs typeface="GentiumAlt"/>
              </a:rPr>
              <a:t>ἐν τούτῳ γνώσονται πάντες </a:t>
            </a:r>
            <a:r>
              <a:rPr lang="pt-BR" sz="3200" dirty="0">
                <a:latin typeface="GentiumAlt"/>
                <a:cs typeface="GentiumAlt"/>
              </a:rPr>
              <a:t>(</a:t>
            </a:r>
            <a:r>
              <a:rPr lang="pt-BR" sz="3200" dirty="0" err="1">
                <a:latin typeface="GentiumAlt"/>
                <a:cs typeface="GentiumAlt"/>
              </a:rPr>
              <a:t>conocerán</a:t>
            </a:r>
            <a:r>
              <a:rPr lang="pt-BR" sz="3200" dirty="0">
                <a:latin typeface="GentiumAlt"/>
                <a:cs typeface="GentiumAlt"/>
              </a:rPr>
              <a:t> todos) </a:t>
            </a:r>
            <a:r>
              <a:rPr lang="el-GR" sz="3200" dirty="0">
                <a:latin typeface="GentiumAlt"/>
                <a:cs typeface="GentiumAlt"/>
              </a:rPr>
              <a:t>ὅτι ἐμοὶ μαθηταί </a:t>
            </a:r>
            <a:r>
              <a:rPr lang="el-GR" sz="3200" b="1" dirty="0">
                <a:solidFill>
                  <a:srgbClr val="FF0000"/>
                </a:solidFill>
                <a:latin typeface="GentiumAlt"/>
                <a:cs typeface="GentiumAlt"/>
              </a:rPr>
              <a:t>ἐστε</a:t>
            </a:r>
            <a:r>
              <a:rPr lang="el-GR" sz="3200" dirty="0">
                <a:latin typeface="GentiumAlt"/>
                <a:cs typeface="GentiumAlt"/>
              </a:rPr>
              <a:t>, ἐὰν ἀγάπην </a:t>
            </a:r>
            <a:r>
              <a:rPr lang="el-GR" sz="3200" b="1" dirty="0">
                <a:solidFill>
                  <a:srgbClr val="FF0000"/>
                </a:solidFill>
                <a:latin typeface="GentiumAlt"/>
                <a:cs typeface="GentiumAlt"/>
              </a:rPr>
              <a:t>ἔχητε</a:t>
            </a:r>
            <a:r>
              <a:rPr lang="el-GR" sz="3200" dirty="0">
                <a:latin typeface="GentiumAlt"/>
                <a:cs typeface="GentiumAlt"/>
              </a:rPr>
              <a:t> ἐν ἀλλήλοις.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569996"/>
              </p:ext>
            </p:extLst>
          </p:nvPr>
        </p:nvGraphicFramePr>
        <p:xfrm>
          <a:off x="228600" y="114300"/>
          <a:ext cx="8763000" cy="3303588"/>
        </p:xfrm>
        <a:graphic>
          <a:graphicData uri="http://schemas.openxmlformats.org/drawingml/2006/table">
            <a:tbl>
              <a:tblPr/>
              <a:tblGrid>
                <a:gridCol w="411163"/>
                <a:gridCol w="1257300"/>
                <a:gridCol w="1912937"/>
                <a:gridCol w="1600200"/>
                <a:gridCol w="1676400"/>
                <a:gridCol w="1905000"/>
              </a:tblGrid>
              <a:tr h="285774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Presente A</a:t>
                      </a:r>
                    </a:p>
                  </a:txBody>
                  <a:tcPr marT="34289" marB="3428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Traducción</a:t>
                      </a:r>
                    </a:p>
                  </a:txBody>
                  <a:tcPr marT="34289" marB="3428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Presente M/P</a:t>
                      </a:r>
                    </a:p>
                  </a:txBody>
                  <a:tcPr marT="34289" marB="3428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Traducción</a:t>
                      </a:r>
                    </a:p>
                  </a:txBody>
                  <a:tcPr marT="34289" marB="3428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69">
                <a:tc rowSpan="6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1s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,w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2s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ei</a:t>
                      </a:r>
                      <a:r>
                        <a:rPr kumimoji="0" lang="es-MX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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 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  <a:sym typeface="Symbol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3s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ei</a:t>
                      </a: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  <a:sym typeface="Symbol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1p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,omen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2p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,ete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3p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lu</a:t>
                      </a:r>
                      <a:r>
                        <a:rPr kumimoji="0" lang="pt-B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,ousi$n</a:t>
                      </a:r>
                      <a:r>
                        <a:rPr kumimoji="0" lang="pt-B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%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34289" marB="3428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265" name="Text Box 57"/>
          <p:cNvSpPr txBox="1">
            <a:spLocks noChangeArrowheads="1"/>
          </p:cNvSpPr>
          <p:nvPr/>
        </p:nvSpPr>
        <p:spPr bwMode="auto">
          <a:xfrm rot="16200000" flipH="1">
            <a:off x="-575469" y="1718469"/>
            <a:ext cx="200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b="1">
                <a:solidFill>
                  <a:srgbClr val="FF0000"/>
                </a:solidFill>
                <a:cs typeface="+mn-cs"/>
              </a:rPr>
              <a:t>Indicativo</a:t>
            </a:r>
            <a:endParaRPr lang="en-US" sz="2000" b="1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034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152400" y="93663"/>
            <a:ext cx="8842375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3200" dirty="0" err="1">
                <a:latin typeface="GentiumAlt"/>
                <a:cs typeface="GentiumAlt"/>
              </a:rPr>
              <a:t>Jn</a:t>
            </a:r>
            <a:r>
              <a:rPr lang="pt-BR" sz="3200" dirty="0">
                <a:latin typeface="GentiumAlt"/>
                <a:cs typeface="GentiumAlt"/>
              </a:rPr>
              <a:t> 13:35 </a:t>
            </a:r>
            <a:r>
              <a:rPr lang="el-GR" sz="3200" dirty="0">
                <a:latin typeface="GentiumAlt"/>
                <a:cs typeface="GentiumAlt"/>
              </a:rPr>
              <a:t>ἐν τούτῳ γνώσονται πάντες </a:t>
            </a:r>
            <a:r>
              <a:rPr lang="pt-BR" sz="3200" dirty="0">
                <a:latin typeface="GentiumAlt"/>
                <a:cs typeface="GentiumAlt"/>
              </a:rPr>
              <a:t>(</a:t>
            </a:r>
            <a:r>
              <a:rPr lang="pt-BR" sz="3200" dirty="0" err="1">
                <a:latin typeface="GentiumAlt"/>
                <a:cs typeface="GentiumAlt"/>
              </a:rPr>
              <a:t>conocerán</a:t>
            </a:r>
            <a:r>
              <a:rPr lang="pt-BR" sz="3200" dirty="0">
                <a:latin typeface="GentiumAlt"/>
                <a:cs typeface="GentiumAlt"/>
              </a:rPr>
              <a:t> todos) </a:t>
            </a:r>
            <a:r>
              <a:rPr lang="el-GR" sz="3200" dirty="0">
                <a:latin typeface="GentiumAlt"/>
                <a:cs typeface="GentiumAlt"/>
              </a:rPr>
              <a:t>ὅτι ἐμοὶ μαθηταί </a:t>
            </a:r>
            <a:r>
              <a:rPr lang="el-GR" sz="3200" b="1" dirty="0">
                <a:solidFill>
                  <a:srgbClr val="FF0000"/>
                </a:solidFill>
                <a:latin typeface="GentiumAlt"/>
                <a:cs typeface="GentiumAlt"/>
              </a:rPr>
              <a:t>ἐστε</a:t>
            </a:r>
            <a:r>
              <a:rPr lang="el-GR" sz="3200" dirty="0">
                <a:latin typeface="GentiumAlt"/>
                <a:cs typeface="GentiumAlt"/>
              </a:rPr>
              <a:t>, ἐὰν ἀγάπην </a:t>
            </a:r>
            <a:r>
              <a:rPr lang="el-GR" sz="3200" b="1" dirty="0">
                <a:solidFill>
                  <a:srgbClr val="FF0000"/>
                </a:solidFill>
                <a:latin typeface="GentiumAlt"/>
                <a:cs typeface="GentiumAlt"/>
              </a:rPr>
              <a:t>ἔχητε</a:t>
            </a:r>
            <a:r>
              <a:rPr lang="el-GR" sz="3200" dirty="0">
                <a:latin typeface="GentiumAlt"/>
                <a:cs typeface="GentiumAlt"/>
              </a:rPr>
              <a:t> ἐν ἀλλήλοις. </a:t>
            </a:r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1981200" y="1522413"/>
            <a:ext cx="244633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200" b="1" dirty="0">
                <a:solidFill>
                  <a:srgbClr val="FF0000"/>
                </a:solidFill>
                <a:latin typeface="GentiumAlt"/>
                <a:cs typeface="GentiumAlt"/>
              </a:rPr>
              <a:t>ἐστε</a:t>
            </a:r>
            <a:r>
              <a:rPr lang="pt-BR" sz="3200" dirty="0">
                <a:latin typeface="Bwgrkl" charset="0"/>
                <a:cs typeface="+mn-cs"/>
              </a:rPr>
              <a:t> </a:t>
            </a:r>
            <a:r>
              <a:rPr lang="pt-BR" sz="3000" dirty="0">
                <a:cs typeface="+mn-cs"/>
              </a:rPr>
              <a:t>– PAI2P</a:t>
            </a:r>
            <a:endParaRPr lang="en-US" sz="3000" dirty="0">
              <a:latin typeface="Bwgrk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19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152400" y="93663"/>
            <a:ext cx="8842375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3200" dirty="0" err="1">
                <a:latin typeface="GentiumAlt"/>
                <a:cs typeface="GentiumAlt"/>
              </a:rPr>
              <a:t>Jn</a:t>
            </a:r>
            <a:r>
              <a:rPr lang="pt-BR" sz="3200" dirty="0">
                <a:latin typeface="GentiumAlt"/>
                <a:cs typeface="GentiumAlt"/>
              </a:rPr>
              <a:t> 13:35 </a:t>
            </a:r>
            <a:r>
              <a:rPr lang="el-GR" sz="3200" dirty="0">
                <a:latin typeface="GentiumAlt"/>
                <a:cs typeface="GentiumAlt"/>
              </a:rPr>
              <a:t>ἐν τούτῳ γνώσονται πάντες </a:t>
            </a:r>
            <a:r>
              <a:rPr lang="pt-BR" sz="3200" dirty="0">
                <a:latin typeface="GentiumAlt"/>
                <a:cs typeface="GentiumAlt"/>
              </a:rPr>
              <a:t>(</a:t>
            </a:r>
            <a:r>
              <a:rPr lang="pt-BR" sz="3200" dirty="0" err="1">
                <a:latin typeface="GentiumAlt"/>
                <a:cs typeface="GentiumAlt"/>
              </a:rPr>
              <a:t>conocerán</a:t>
            </a:r>
            <a:r>
              <a:rPr lang="pt-BR" sz="3200" dirty="0">
                <a:latin typeface="GentiumAlt"/>
                <a:cs typeface="GentiumAlt"/>
              </a:rPr>
              <a:t> todos) </a:t>
            </a:r>
            <a:r>
              <a:rPr lang="el-GR" sz="3200" dirty="0">
                <a:latin typeface="GentiumAlt"/>
                <a:cs typeface="GentiumAlt"/>
              </a:rPr>
              <a:t>ὅτι ἐμοὶ μαθηταί </a:t>
            </a:r>
            <a:r>
              <a:rPr lang="el-GR" sz="3200" b="1" dirty="0">
                <a:solidFill>
                  <a:srgbClr val="FF0000"/>
                </a:solidFill>
                <a:latin typeface="GentiumAlt"/>
                <a:cs typeface="GentiumAlt"/>
              </a:rPr>
              <a:t>ἐστε</a:t>
            </a:r>
            <a:r>
              <a:rPr lang="el-GR" sz="3200" dirty="0">
                <a:latin typeface="GentiumAlt"/>
                <a:cs typeface="GentiumAlt"/>
              </a:rPr>
              <a:t>, ἐὰν ἀγάπην </a:t>
            </a:r>
            <a:r>
              <a:rPr lang="el-GR" sz="3200" b="1" dirty="0">
                <a:solidFill>
                  <a:srgbClr val="FF0000"/>
                </a:solidFill>
                <a:latin typeface="GentiumAlt"/>
                <a:cs typeface="GentiumAlt"/>
              </a:rPr>
              <a:t>ἔχητε</a:t>
            </a:r>
            <a:r>
              <a:rPr lang="el-GR" sz="3200" dirty="0">
                <a:latin typeface="GentiumAlt"/>
                <a:cs typeface="GentiumAlt"/>
              </a:rPr>
              <a:t> ἐν ἀλλήλοις. </a:t>
            </a:r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1981200" y="1522413"/>
            <a:ext cx="244633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200" b="1" dirty="0">
                <a:solidFill>
                  <a:srgbClr val="FF0000"/>
                </a:solidFill>
                <a:latin typeface="GentiumAlt"/>
                <a:cs typeface="GentiumAlt"/>
              </a:rPr>
              <a:t>ἐστε</a:t>
            </a:r>
            <a:r>
              <a:rPr lang="pt-BR" sz="3200" dirty="0">
                <a:latin typeface="Bwgrkl" charset="0"/>
                <a:cs typeface="+mn-cs"/>
              </a:rPr>
              <a:t> </a:t>
            </a:r>
            <a:r>
              <a:rPr lang="pt-BR" sz="3000" dirty="0">
                <a:cs typeface="+mn-cs"/>
              </a:rPr>
              <a:t>– PAI2P</a:t>
            </a:r>
            <a:endParaRPr lang="en-US" sz="3000" dirty="0">
              <a:latin typeface="Bwgrkl" charset="0"/>
              <a:cs typeface="+mn-cs"/>
            </a:endParaRPr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4805363" y="1531938"/>
            <a:ext cx="27368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200" b="1" dirty="0">
                <a:solidFill>
                  <a:srgbClr val="FF0000"/>
                </a:solidFill>
                <a:latin typeface="GentiumAlt"/>
                <a:cs typeface="GentiumAlt"/>
              </a:rPr>
              <a:t>ἔχητε</a:t>
            </a:r>
            <a:r>
              <a:rPr lang="es-ES_tradnl" sz="3200" b="1" dirty="0">
                <a:solidFill>
                  <a:srgbClr val="FF0000"/>
                </a:solidFill>
                <a:latin typeface="GentiumAlt"/>
                <a:cs typeface="GentiumAlt"/>
              </a:rPr>
              <a:t> </a:t>
            </a:r>
            <a:r>
              <a:rPr lang="pt-BR" sz="3000" dirty="0">
                <a:cs typeface="+mn-cs"/>
              </a:rPr>
              <a:t>– PAS2P</a:t>
            </a:r>
            <a:endParaRPr lang="en-US" sz="30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395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2" grpId="0"/>
      <p:bldP spid="76813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152400" y="93663"/>
            <a:ext cx="8842375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3200" dirty="0" err="1">
                <a:latin typeface="GentiumAlt"/>
                <a:cs typeface="GentiumAlt"/>
              </a:rPr>
              <a:t>Jn</a:t>
            </a:r>
            <a:r>
              <a:rPr lang="pt-BR" sz="3200" dirty="0">
                <a:latin typeface="GentiumAlt"/>
                <a:cs typeface="GentiumAlt"/>
              </a:rPr>
              <a:t> 13:35 </a:t>
            </a:r>
            <a:r>
              <a:rPr lang="el-GR" sz="3200" dirty="0">
                <a:latin typeface="GentiumAlt"/>
                <a:cs typeface="GentiumAlt"/>
              </a:rPr>
              <a:t>ἐν τούτῳ γνώσονται πάντες </a:t>
            </a:r>
            <a:r>
              <a:rPr lang="pt-BR" sz="3200" dirty="0">
                <a:latin typeface="GentiumAlt"/>
                <a:cs typeface="GentiumAlt"/>
              </a:rPr>
              <a:t>(</a:t>
            </a:r>
            <a:r>
              <a:rPr lang="pt-BR" sz="3200" dirty="0" err="1">
                <a:latin typeface="GentiumAlt"/>
                <a:cs typeface="GentiumAlt"/>
              </a:rPr>
              <a:t>conocerán</a:t>
            </a:r>
            <a:r>
              <a:rPr lang="pt-BR" sz="3200" dirty="0">
                <a:latin typeface="GentiumAlt"/>
                <a:cs typeface="GentiumAlt"/>
              </a:rPr>
              <a:t> todos) </a:t>
            </a:r>
            <a:r>
              <a:rPr lang="el-GR" sz="3200" dirty="0">
                <a:latin typeface="GentiumAlt"/>
                <a:cs typeface="GentiumAlt"/>
              </a:rPr>
              <a:t>ὅτι ἐμοὶ μαθηταί </a:t>
            </a:r>
            <a:r>
              <a:rPr lang="el-GR" sz="3200" b="1" dirty="0">
                <a:solidFill>
                  <a:srgbClr val="FF0000"/>
                </a:solidFill>
                <a:latin typeface="GentiumAlt"/>
                <a:cs typeface="GentiumAlt"/>
              </a:rPr>
              <a:t>ἐστε</a:t>
            </a:r>
            <a:r>
              <a:rPr lang="el-GR" sz="3200" dirty="0">
                <a:latin typeface="GentiumAlt"/>
                <a:cs typeface="GentiumAlt"/>
              </a:rPr>
              <a:t>, ἐὰν ἀγάπην </a:t>
            </a:r>
            <a:r>
              <a:rPr lang="el-GR" sz="3200" b="1" dirty="0">
                <a:solidFill>
                  <a:srgbClr val="FF0000"/>
                </a:solidFill>
                <a:latin typeface="GentiumAlt"/>
                <a:cs typeface="GentiumAlt"/>
              </a:rPr>
              <a:t>ἔχητε</a:t>
            </a:r>
            <a:r>
              <a:rPr lang="el-GR" sz="3200" dirty="0">
                <a:latin typeface="GentiumAlt"/>
                <a:cs typeface="GentiumAlt"/>
              </a:rPr>
              <a:t> ἐν ἀλλήλοις. 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152400" y="2108200"/>
            <a:ext cx="88392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3000" dirty="0">
                <a:cs typeface="+mn-cs"/>
              </a:rPr>
              <a:t>En esto conocerán todos que son mis discípulos, si tuvieran amor unos con otros.</a:t>
            </a:r>
            <a:endParaRPr lang="en-US" sz="3000" dirty="0">
              <a:cs typeface="+mn-cs"/>
            </a:endParaRPr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1981200" y="1522413"/>
            <a:ext cx="244633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200" b="1" dirty="0">
                <a:solidFill>
                  <a:srgbClr val="FF0000"/>
                </a:solidFill>
                <a:latin typeface="GentiumAlt"/>
                <a:cs typeface="GentiumAlt"/>
              </a:rPr>
              <a:t>ἐστε</a:t>
            </a:r>
            <a:r>
              <a:rPr lang="pt-BR" sz="3200" dirty="0">
                <a:latin typeface="Bwgrkl" charset="0"/>
                <a:cs typeface="+mn-cs"/>
              </a:rPr>
              <a:t> </a:t>
            </a:r>
            <a:r>
              <a:rPr lang="pt-BR" sz="3000" dirty="0">
                <a:cs typeface="+mn-cs"/>
              </a:rPr>
              <a:t>– PAI2P</a:t>
            </a:r>
            <a:endParaRPr lang="en-US" sz="3000" dirty="0">
              <a:latin typeface="Bwgrkl" charset="0"/>
              <a:cs typeface="+mn-cs"/>
            </a:endParaRPr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4805363" y="1531938"/>
            <a:ext cx="27368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200" b="1" dirty="0">
                <a:solidFill>
                  <a:srgbClr val="FF0000"/>
                </a:solidFill>
                <a:latin typeface="GentiumAlt"/>
                <a:cs typeface="GentiumAlt"/>
              </a:rPr>
              <a:t>ἔχητε</a:t>
            </a:r>
            <a:r>
              <a:rPr lang="es-ES_tradnl" sz="3200" b="1" dirty="0">
                <a:solidFill>
                  <a:srgbClr val="FF0000"/>
                </a:solidFill>
                <a:latin typeface="GentiumAlt"/>
                <a:cs typeface="GentiumAlt"/>
              </a:rPr>
              <a:t> </a:t>
            </a:r>
            <a:r>
              <a:rPr lang="pt-BR" sz="3000" dirty="0">
                <a:cs typeface="+mn-cs"/>
              </a:rPr>
              <a:t>– PAS2P</a:t>
            </a:r>
            <a:endParaRPr lang="en-US" sz="30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377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9" grpId="0"/>
      <p:bldP spid="76812" grpId="0"/>
      <p:bldP spid="76813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152400" y="93663"/>
            <a:ext cx="8842375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3200" dirty="0" err="1">
                <a:latin typeface="GentiumAlt"/>
                <a:cs typeface="GentiumAlt"/>
              </a:rPr>
              <a:t>Jn</a:t>
            </a:r>
            <a:r>
              <a:rPr lang="pt-BR" sz="3200" dirty="0">
                <a:latin typeface="GentiumAlt"/>
                <a:cs typeface="GentiumAlt"/>
              </a:rPr>
              <a:t> 13:35 </a:t>
            </a:r>
            <a:r>
              <a:rPr lang="el-GR" sz="3200" dirty="0">
                <a:latin typeface="GentiumAlt"/>
                <a:cs typeface="GentiumAlt"/>
              </a:rPr>
              <a:t>ἐν τούτῳ γνώσονται πάντες </a:t>
            </a:r>
            <a:r>
              <a:rPr lang="pt-BR" sz="3200" dirty="0">
                <a:latin typeface="GentiumAlt"/>
                <a:cs typeface="GentiumAlt"/>
              </a:rPr>
              <a:t>(</a:t>
            </a:r>
            <a:r>
              <a:rPr lang="pt-BR" sz="3200" dirty="0" err="1">
                <a:latin typeface="GentiumAlt"/>
                <a:cs typeface="GentiumAlt"/>
              </a:rPr>
              <a:t>conocerán</a:t>
            </a:r>
            <a:r>
              <a:rPr lang="pt-BR" sz="3200" dirty="0">
                <a:latin typeface="GentiumAlt"/>
                <a:cs typeface="GentiumAlt"/>
              </a:rPr>
              <a:t> todos) </a:t>
            </a:r>
            <a:r>
              <a:rPr lang="el-GR" sz="3200" dirty="0">
                <a:latin typeface="GentiumAlt"/>
                <a:cs typeface="GentiumAlt"/>
              </a:rPr>
              <a:t>ὅτι ἐμοὶ μαθηταί </a:t>
            </a:r>
            <a:r>
              <a:rPr lang="el-GR" sz="3200" b="1" dirty="0">
                <a:solidFill>
                  <a:srgbClr val="FF0000"/>
                </a:solidFill>
                <a:latin typeface="GentiumAlt"/>
                <a:cs typeface="GentiumAlt"/>
              </a:rPr>
              <a:t>ἐστε</a:t>
            </a:r>
            <a:r>
              <a:rPr lang="el-GR" sz="3200" dirty="0">
                <a:latin typeface="GentiumAlt"/>
                <a:cs typeface="GentiumAlt"/>
              </a:rPr>
              <a:t>, ἐὰν ἀγάπην </a:t>
            </a:r>
            <a:r>
              <a:rPr lang="el-GR" sz="3200" b="1" dirty="0">
                <a:solidFill>
                  <a:srgbClr val="FF0000"/>
                </a:solidFill>
                <a:latin typeface="GentiumAlt"/>
                <a:cs typeface="GentiumAlt"/>
              </a:rPr>
              <a:t>ἔχητε</a:t>
            </a:r>
            <a:r>
              <a:rPr lang="el-GR" sz="3200" dirty="0">
                <a:latin typeface="GentiumAlt"/>
                <a:cs typeface="GentiumAlt"/>
              </a:rPr>
              <a:t> ἐν ἀλλήλοις. 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152400" y="2108200"/>
            <a:ext cx="88392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3000" dirty="0">
                <a:cs typeface="+mn-cs"/>
              </a:rPr>
              <a:t>En esto conocerán todos que son mis discípulos, si tuvieran amor unos con otros.</a:t>
            </a:r>
            <a:endParaRPr lang="en-US" sz="3000" dirty="0">
              <a:cs typeface="+mn-cs"/>
            </a:endParaRP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152400" y="3079750"/>
            <a:ext cx="88392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3000" dirty="0">
                <a:cs typeface="+mn-cs"/>
              </a:rPr>
              <a:t>En esto conocerán todos que son mis discípulos, si se tienen amor los unos a los otros.</a:t>
            </a:r>
            <a:endParaRPr lang="en-US" sz="3000" dirty="0">
              <a:cs typeface="+mn-cs"/>
            </a:endParaRPr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1981200" y="1522413"/>
            <a:ext cx="244633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200" b="1" dirty="0">
                <a:solidFill>
                  <a:srgbClr val="FF0000"/>
                </a:solidFill>
                <a:latin typeface="GentiumAlt"/>
                <a:cs typeface="GentiumAlt"/>
              </a:rPr>
              <a:t>ἐστε</a:t>
            </a:r>
            <a:r>
              <a:rPr lang="pt-BR" sz="3200" dirty="0">
                <a:latin typeface="Bwgrkl" charset="0"/>
                <a:cs typeface="+mn-cs"/>
              </a:rPr>
              <a:t> </a:t>
            </a:r>
            <a:r>
              <a:rPr lang="pt-BR" sz="3000" dirty="0">
                <a:cs typeface="+mn-cs"/>
              </a:rPr>
              <a:t>– PAI2P</a:t>
            </a:r>
            <a:endParaRPr lang="en-US" sz="3000" dirty="0">
              <a:latin typeface="Bwgrkl" charset="0"/>
              <a:cs typeface="+mn-cs"/>
            </a:endParaRPr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4805363" y="1531938"/>
            <a:ext cx="27368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200" b="1" dirty="0">
                <a:solidFill>
                  <a:srgbClr val="FF0000"/>
                </a:solidFill>
                <a:latin typeface="GentiumAlt"/>
                <a:cs typeface="GentiumAlt"/>
              </a:rPr>
              <a:t>ἔχητε</a:t>
            </a:r>
            <a:r>
              <a:rPr lang="es-ES_tradnl" sz="3200" b="1" dirty="0">
                <a:solidFill>
                  <a:srgbClr val="FF0000"/>
                </a:solidFill>
                <a:latin typeface="GentiumAlt"/>
                <a:cs typeface="GentiumAlt"/>
              </a:rPr>
              <a:t> </a:t>
            </a:r>
            <a:r>
              <a:rPr lang="pt-BR" sz="3000" dirty="0">
                <a:cs typeface="+mn-cs"/>
              </a:rPr>
              <a:t>– PAS2P</a:t>
            </a:r>
            <a:endParaRPr lang="en-US" sz="30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78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9" grpId="0"/>
      <p:bldP spid="76810" grpId="0"/>
      <p:bldP spid="76812" grpId="0"/>
      <p:bldP spid="7681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152400" y="57150"/>
            <a:ext cx="8842375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s-ES" sz="2600" dirty="0" err="1">
                <a:latin typeface="GentiumAlt"/>
                <a:cs typeface="GentiumAlt"/>
              </a:rPr>
              <a:t>Gál</a:t>
            </a:r>
            <a:r>
              <a:rPr lang="es-ES" sz="2600" dirty="0">
                <a:latin typeface="GentiumAlt"/>
                <a:cs typeface="GentiumAlt"/>
              </a:rPr>
              <a:t>. 1:1-3 </a:t>
            </a:r>
            <a:r>
              <a:rPr lang="el-GR" sz="2600" dirty="0">
                <a:latin typeface="GentiumAlt"/>
                <a:cs typeface="GentiumAlt"/>
              </a:rPr>
              <a:t>Παῦλος ἀπόστολος, οὐκ ἀπʼ ἀνθρώπων οὐδὲ </a:t>
            </a:r>
            <a:r>
              <a:rPr lang="es-ES" sz="2600" dirty="0">
                <a:latin typeface="GentiumAlt"/>
                <a:cs typeface="GentiumAlt"/>
              </a:rPr>
              <a:t>(ni) </a:t>
            </a:r>
            <a:r>
              <a:rPr lang="el-GR" sz="2600" dirty="0">
                <a:latin typeface="GentiumAlt"/>
                <a:cs typeface="GentiumAlt"/>
              </a:rPr>
              <a:t>διʼ ἀνθρώπου ἀλλὰ διὰ Ἰησοῦ Χριστοῦ καὶ θεοῦ πατρὸς </a:t>
            </a:r>
            <a:r>
              <a:rPr lang="es-ES" sz="2600" dirty="0">
                <a:latin typeface="GentiumAlt"/>
                <a:cs typeface="GentiumAlt"/>
              </a:rPr>
              <a:t>(padre) </a:t>
            </a:r>
            <a:r>
              <a:rPr lang="el-GR" sz="2600" dirty="0">
                <a:latin typeface="GentiumAlt"/>
                <a:cs typeface="GentiumAlt"/>
              </a:rPr>
              <a:t>τοῦ ἐγείραντος </a:t>
            </a:r>
            <a:r>
              <a:rPr lang="es-ES" sz="2600" dirty="0">
                <a:latin typeface="GentiumAlt"/>
                <a:cs typeface="GentiumAlt"/>
              </a:rPr>
              <a:t>(quien levantó) </a:t>
            </a:r>
            <a:r>
              <a:rPr lang="el-GR" sz="2600" dirty="0">
                <a:latin typeface="GentiumAlt"/>
                <a:cs typeface="GentiumAlt"/>
              </a:rPr>
              <a:t>αὐτὸν ἐκ νεκρῶν</a:t>
            </a:r>
            <a:r>
              <a:rPr lang="es-ES_tradnl" sz="2600" dirty="0">
                <a:latin typeface="GentiumAlt"/>
                <a:cs typeface="GentiumAlt"/>
              </a:rPr>
              <a:t> </a:t>
            </a:r>
            <a:r>
              <a:rPr lang="es-ES" sz="2600" dirty="0">
                <a:latin typeface="GentiumAlt"/>
                <a:cs typeface="GentiumAlt"/>
              </a:rPr>
              <a:t>(</a:t>
            </a:r>
            <a:r>
              <a:rPr lang="el-GR" sz="2600" dirty="0">
                <a:latin typeface="GentiumAlt"/>
                <a:cs typeface="GentiumAlt"/>
              </a:rPr>
              <a:t>νεκρός</a:t>
            </a:r>
            <a:r>
              <a:rPr lang="es-ES" sz="2600" dirty="0">
                <a:latin typeface="GentiumAlt"/>
                <a:cs typeface="GentiumAlt"/>
              </a:rPr>
              <a:t>: muerto)</a:t>
            </a:r>
            <a:r>
              <a:rPr lang="el-GR" sz="2600" dirty="0">
                <a:latin typeface="GentiumAlt"/>
                <a:cs typeface="GentiumAlt"/>
              </a:rPr>
              <a:t>, </a:t>
            </a:r>
            <a:r>
              <a:rPr lang="el-GR" sz="2600" baseline="30000" dirty="0">
                <a:latin typeface="GentiumAlt"/>
                <a:cs typeface="GentiumAlt"/>
              </a:rPr>
              <a:t>2 </a:t>
            </a:r>
            <a:r>
              <a:rPr lang="el-GR" sz="2600" dirty="0">
                <a:latin typeface="GentiumAlt"/>
                <a:cs typeface="GentiumAlt"/>
              </a:rPr>
              <a:t>καὶ οἱ σὺν ἐμοὶ πάντες </a:t>
            </a:r>
            <a:r>
              <a:rPr lang="es-ES" sz="2600" dirty="0">
                <a:latin typeface="GentiumAlt"/>
                <a:cs typeface="GentiumAlt"/>
              </a:rPr>
              <a:t>(todos) </a:t>
            </a:r>
            <a:r>
              <a:rPr lang="el-GR" sz="2600" dirty="0">
                <a:latin typeface="GentiumAlt"/>
                <a:cs typeface="GentiumAlt"/>
              </a:rPr>
              <a:t>ἀδελφοί, ταῖς ἐκκλησίαις τῆς Γαλατίας· </a:t>
            </a:r>
            <a:r>
              <a:rPr lang="el-GR" sz="2600" baseline="30000" dirty="0">
                <a:latin typeface="GentiumAlt"/>
                <a:cs typeface="GentiumAlt"/>
              </a:rPr>
              <a:t>3 </a:t>
            </a:r>
            <a:r>
              <a:rPr lang="el-GR" sz="2600" dirty="0">
                <a:latin typeface="GentiumAlt"/>
                <a:cs typeface="GentiumAlt"/>
              </a:rPr>
              <a:t>χάρις </a:t>
            </a:r>
            <a:r>
              <a:rPr lang="es-ES" sz="2600" dirty="0">
                <a:latin typeface="GentiumAlt"/>
                <a:cs typeface="GentiumAlt"/>
              </a:rPr>
              <a:t>(gracia) </a:t>
            </a:r>
            <a:r>
              <a:rPr lang="el-GR" sz="2600" dirty="0">
                <a:latin typeface="GentiumAlt"/>
                <a:cs typeface="GentiumAlt"/>
              </a:rPr>
              <a:t>ὑμῖν καὶ εἰρήνη ἀπὸ θεοῦ πατρὸς </a:t>
            </a:r>
            <a:r>
              <a:rPr lang="es-ES" sz="2600" dirty="0">
                <a:latin typeface="GentiumAlt"/>
                <a:cs typeface="GentiumAlt"/>
              </a:rPr>
              <a:t>(padre) </a:t>
            </a:r>
            <a:r>
              <a:rPr lang="el-GR" sz="2600" dirty="0">
                <a:latin typeface="GentiumAlt"/>
                <a:cs typeface="GentiumAlt"/>
              </a:rPr>
              <a:t>καὶ κυρίου ἡμῶν Ἰησοῦ Χριστοῦ,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152400" y="57150"/>
            <a:ext cx="8842375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s-ES" sz="2600" dirty="0" err="1">
                <a:latin typeface="GentiumAlt"/>
                <a:cs typeface="GentiumAlt"/>
              </a:rPr>
              <a:t>Gál</a:t>
            </a:r>
            <a:r>
              <a:rPr lang="es-ES" sz="2600" dirty="0">
                <a:latin typeface="GentiumAlt"/>
                <a:cs typeface="GentiumAlt"/>
              </a:rPr>
              <a:t>. 1:1-3 </a:t>
            </a:r>
            <a:r>
              <a:rPr lang="el-GR" sz="2600" dirty="0">
                <a:latin typeface="GentiumAlt"/>
                <a:cs typeface="GentiumAlt"/>
              </a:rPr>
              <a:t>Παῦλος ἀπόστολος, οὐκ ἀπʼ ἀνθρώπων οὐδὲ </a:t>
            </a:r>
            <a:r>
              <a:rPr lang="es-ES" sz="2600" dirty="0">
                <a:latin typeface="GentiumAlt"/>
                <a:cs typeface="GentiumAlt"/>
              </a:rPr>
              <a:t>(ni) </a:t>
            </a:r>
            <a:r>
              <a:rPr lang="el-GR" sz="2600" dirty="0">
                <a:latin typeface="GentiumAlt"/>
                <a:cs typeface="GentiumAlt"/>
              </a:rPr>
              <a:t>διʼ ἀνθρώπου ἀλλὰ διὰ Ἰησοῦ Χριστοῦ καὶ θεοῦ πατρὸς </a:t>
            </a:r>
            <a:r>
              <a:rPr lang="es-ES" sz="2600" dirty="0">
                <a:latin typeface="GentiumAlt"/>
                <a:cs typeface="GentiumAlt"/>
              </a:rPr>
              <a:t>(padre) </a:t>
            </a:r>
            <a:r>
              <a:rPr lang="el-GR" sz="2600" dirty="0">
                <a:latin typeface="GentiumAlt"/>
                <a:cs typeface="GentiumAlt"/>
              </a:rPr>
              <a:t>τοῦ ἐγείραντος </a:t>
            </a:r>
            <a:r>
              <a:rPr lang="es-ES" sz="2600" dirty="0">
                <a:latin typeface="GentiumAlt"/>
                <a:cs typeface="GentiumAlt"/>
              </a:rPr>
              <a:t>(quien levantó) </a:t>
            </a:r>
            <a:r>
              <a:rPr lang="el-GR" sz="2600" dirty="0">
                <a:latin typeface="GentiumAlt"/>
                <a:cs typeface="GentiumAlt"/>
              </a:rPr>
              <a:t>αὐτὸν ἐκ νεκρῶν</a:t>
            </a:r>
            <a:r>
              <a:rPr lang="es-ES_tradnl" sz="2600" dirty="0">
                <a:latin typeface="GentiumAlt"/>
                <a:cs typeface="GentiumAlt"/>
              </a:rPr>
              <a:t> </a:t>
            </a:r>
            <a:r>
              <a:rPr lang="es-ES" sz="2600" dirty="0">
                <a:latin typeface="GentiumAlt"/>
                <a:cs typeface="GentiumAlt"/>
              </a:rPr>
              <a:t>(</a:t>
            </a:r>
            <a:r>
              <a:rPr lang="el-GR" sz="2600" dirty="0">
                <a:latin typeface="GentiumAlt"/>
                <a:cs typeface="GentiumAlt"/>
              </a:rPr>
              <a:t>νεκρός</a:t>
            </a:r>
            <a:r>
              <a:rPr lang="es-ES" sz="2600" dirty="0">
                <a:latin typeface="GentiumAlt"/>
                <a:cs typeface="GentiumAlt"/>
              </a:rPr>
              <a:t>: muerto)</a:t>
            </a:r>
            <a:r>
              <a:rPr lang="el-GR" sz="2600" dirty="0">
                <a:latin typeface="GentiumAlt"/>
                <a:cs typeface="GentiumAlt"/>
              </a:rPr>
              <a:t>, </a:t>
            </a:r>
            <a:r>
              <a:rPr lang="el-GR" sz="2600" baseline="30000" dirty="0">
                <a:latin typeface="GentiumAlt"/>
                <a:cs typeface="GentiumAlt"/>
              </a:rPr>
              <a:t>2 </a:t>
            </a:r>
            <a:r>
              <a:rPr lang="el-GR" sz="2600" dirty="0">
                <a:latin typeface="GentiumAlt"/>
                <a:cs typeface="GentiumAlt"/>
              </a:rPr>
              <a:t>καὶ οἱ σὺν ἐμοὶ πάντες </a:t>
            </a:r>
            <a:r>
              <a:rPr lang="es-ES" sz="2600" dirty="0">
                <a:latin typeface="GentiumAlt"/>
                <a:cs typeface="GentiumAlt"/>
              </a:rPr>
              <a:t>(todos) </a:t>
            </a:r>
            <a:r>
              <a:rPr lang="el-GR" sz="2600" dirty="0">
                <a:latin typeface="GentiumAlt"/>
                <a:cs typeface="GentiumAlt"/>
              </a:rPr>
              <a:t>ἀδελφοί, ταῖς ἐκκλησίαις τῆς Γαλατίας· </a:t>
            </a:r>
            <a:r>
              <a:rPr lang="el-GR" sz="2600" baseline="30000" dirty="0">
                <a:latin typeface="GentiumAlt"/>
                <a:cs typeface="GentiumAlt"/>
              </a:rPr>
              <a:t>3 </a:t>
            </a:r>
            <a:r>
              <a:rPr lang="el-GR" sz="2600" dirty="0">
                <a:latin typeface="GentiumAlt"/>
                <a:cs typeface="GentiumAlt"/>
              </a:rPr>
              <a:t>χάρις </a:t>
            </a:r>
            <a:r>
              <a:rPr lang="es-ES" sz="2600" dirty="0">
                <a:latin typeface="GentiumAlt"/>
                <a:cs typeface="GentiumAlt"/>
              </a:rPr>
              <a:t>(gracia) </a:t>
            </a:r>
            <a:r>
              <a:rPr lang="el-GR" sz="2600" dirty="0">
                <a:latin typeface="GentiumAlt"/>
                <a:cs typeface="GentiumAlt"/>
              </a:rPr>
              <a:t>ὑμῖν καὶ εἰρήνη ἀπὸ θεοῦ πατρὸς </a:t>
            </a:r>
            <a:r>
              <a:rPr lang="es-ES" sz="2600" dirty="0">
                <a:latin typeface="GentiumAlt"/>
                <a:cs typeface="GentiumAlt"/>
              </a:rPr>
              <a:t>(padre) </a:t>
            </a:r>
            <a:r>
              <a:rPr lang="el-GR" sz="2600" dirty="0">
                <a:latin typeface="GentiumAlt"/>
                <a:cs typeface="GentiumAlt"/>
              </a:rPr>
              <a:t>καὶ κυρίου ἡμῶν Ἰησοῦ Χριστοῦ, 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152400" y="2557463"/>
            <a:ext cx="883920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600" dirty="0">
                <a:cs typeface="+mn-cs"/>
              </a:rPr>
              <a:t>Pablo, apóstol, no de parte de hombres, ni por medio de hombre (alguno), sino por medio de Jesucristo y Dios, el Padre</a:t>
            </a:r>
            <a:r>
              <a:rPr lang="es-PE" sz="2600" dirty="0">
                <a:cs typeface="+mn-cs"/>
              </a:rPr>
              <a:t> quien lo levantó de entre los muertos, y todos los hermanos conmigo a las iglesias de Galacia, gracia a ustedes y paz de Dios nuestro Padre y del Señor Jesucristo.</a:t>
            </a:r>
            <a:endParaRPr lang="en-US" sz="26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24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P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P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5697</TotalTime>
  <Words>4970</Words>
  <Application>Microsoft Macintosh PowerPoint</Application>
  <PresentationFormat>On-screen Show (16:9)</PresentationFormat>
  <Paragraphs>2010</Paragraphs>
  <Slides>95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95</vt:i4>
      </vt:variant>
    </vt:vector>
  </HeadingPairs>
  <TitlesOfParts>
    <vt:vector size="97" baseType="lpstr"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OWNERCOMP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OWNERCOMP</dc:creator>
  <cp:lastModifiedBy>Jonathan &amp; Angela Stone</cp:lastModifiedBy>
  <cp:revision>72</cp:revision>
  <cp:lastPrinted>2014-05-27T03:14:09Z</cp:lastPrinted>
  <dcterms:created xsi:type="dcterms:W3CDTF">2006-04-19T15:17:19Z</dcterms:created>
  <dcterms:modified xsi:type="dcterms:W3CDTF">2014-05-31T22:41:44Z</dcterms:modified>
</cp:coreProperties>
</file>